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8" r:id="rId4"/>
    <p:sldId id="265" r:id="rId5"/>
    <p:sldId id="269" r:id="rId6"/>
    <p:sldId id="266" r:id="rId7"/>
    <p:sldId id="270" r:id="rId8"/>
    <p:sldId id="267"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412" autoAdjust="0"/>
  </p:normalViewPr>
  <p:slideViewPr>
    <p:cSldViewPr snapToGrid="0">
      <p:cViewPr varScale="1">
        <p:scale>
          <a:sx n="85" d="100"/>
          <a:sy n="85" d="100"/>
        </p:scale>
        <p:origin x="96" y="354"/>
      </p:cViewPr>
      <p:guideLst/>
    </p:cSldViewPr>
  </p:slideViewPr>
  <p:outlineViewPr>
    <p:cViewPr>
      <p:scale>
        <a:sx n="33" d="100"/>
        <a:sy n="33" d="100"/>
      </p:scale>
      <p:origin x="0" y="-2221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352975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814941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11243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77186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911C5C-4B73-4AE9-B8D2-9252B6AF4B0B}" type="datetimeFigureOut">
              <a:rPr lang="en-GB" smtClean="0"/>
              <a:t>16/07/2018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3179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911C5C-4B73-4AE9-B8D2-9252B6AF4B0B}"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91272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911C5C-4B73-4AE9-B8D2-9252B6AF4B0B}" type="datetimeFigureOut">
              <a:rPr lang="en-GB" smtClean="0"/>
              <a:t>16/07/2018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56205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911C5C-4B73-4AE9-B8D2-9252B6AF4B0B}" type="datetimeFigureOut">
              <a:rPr lang="en-GB" smtClean="0"/>
              <a:t>16/07/2018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84677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11C5C-4B73-4AE9-B8D2-9252B6AF4B0B}" type="datetimeFigureOut">
              <a:rPr lang="en-GB" smtClean="0"/>
              <a:t>16/07/2018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18125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911C5C-4B73-4AE9-B8D2-9252B6AF4B0B}"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6788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911C5C-4B73-4AE9-B8D2-9252B6AF4B0B}" type="datetimeFigureOut">
              <a:rPr lang="en-GB" smtClean="0"/>
              <a:t>16/07/2018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76303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11C5C-4B73-4AE9-B8D2-9252B6AF4B0B}" type="datetimeFigureOut">
              <a:rPr lang="en-GB" smtClean="0"/>
              <a:t>16/07/2018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3C57E-A130-4E25-BDAE-33F3B05B9708}" type="slidenum">
              <a:rPr lang="en-GB" smtClean="0"/>
              <a:t>‹#›</a:t>
            </a:fld>
            <a:endParaRPr lang="en-GB"/>
          </a:p>
        </p:txBody>
      </p:sp>
    </p:spTree>
    <p:extLst>
      <p:ext uri="{BB962C8B-B14F-4D97-AF65-F5344CB8AC3E}">
        <p14:creationId xmlns:p14="http://schemas.microsoft.com/office/powerpoint/2010/main" val="39975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thewhaler@gmail.com" TargetMode="External"/><Relationship Id="rId2" Type="http://schemas.openxmlformats.org/officeDocument/2006/relationships/hyperlink" Target="https://www.coolantarctica.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9287" y="92633"/>
            <a:ext cx="9144000" cy="1324275"/>
          </a:xfrm>
        </p:spPr>
        <p:txBody>
          <a:bodyPr>
            <a:normAutofit/>
          </a:bodyPr>
          <a:lstStyle/>
          <a:p>
            <a:r>
              <a:rPr lang="en-GB" sz="4000" dirty="0" smtClean="0"/>
              <a:t>Expedition Leaders of the Heroic Age of Antarctic Exploration</a:t>
            </a:r>
            <a:endParaRPr lang="en-GB" sz="4000" dirty="0"/>
          </a:p>
        </p:txBody>
      </p:sp>
      <p:sp>
        <p:nvSpPr>
          <p:cNvPr id="4" name="TextBox 3"/>
          <p:cNvSpPr txBox="1"/>
          <p:nvPr/>
        </p:nvSpPr>
        <p:spPr>
          <a:xfrm>
            <a:off x="1386142" y="2056685"/>
            <a:ext cx="9144000" cy="2862322"/>
          </a:xfrm>
          <a:prstGeom prst="rect">
            <a:avLst/>
          </a:prstGeom>
          <a:noFill/>
        </p:spPr>
        <p:txBody>
          <a:bodyPr wrap="square" rtlCol="0">
            <a:spAutoFit/>
          </a:bodyPr>
          <a:lstStyle/>
          <a:p>
            <a:pPr algn="ctr"/>
            <a:r>
              <a:rPr lang="en-GB" sz="6000" dirty="0" smtClean="0">
                <a:solidFill>
                  <a:schemeClr val="accent1"/>
                </a:solidFill>
              </a:rPr>
              <a:t/>
            </a:r>
            <a:br>
              <a:rPr lang="en-GB" sz="6000" dirty="0" smtClean="0">
                <a:solidFill>
                  <a:schemeClr val="accent1"/>
                </a:solidFill>
              </a:rPr>
            </a:br>
            <a:r>
              <a:rPr lang="en-GB" sz="6000" dirty="0" smtClean="0">
                <a:solidFill>
                  <a:schemeClr val="accent1"/>
                </a:solidFill>
              </a:rPr>
              <a:t>Who was Robert Scott?</a:t>
            </a:r>
            <a:br>
              <a:rPr lang="en-GB" sz="6000" dirty="0" smtClean="0">
                <a:solidFill>
                  <a:schemeClr val="accent1"/>
                </a:solidFill>
              </a:rPr>
            </a:br>
            <a:endParaRPr lang="en-GB" sz="6000" dirty="0">
              <a:solidFill>
                <a:schemeClr val="accent1"/>
              </a:solidFill>
            </a:endParaRPr>
          </a:p>
        </p:txBody>
      </p:sp>
      <p:sp>
        <p:nvSpPr>
          <p:cNvPr id="5" name="TextBox 4"/>
          <p:cNvSpPr txBox="1"/>
          <p:nvPr/>
        </p:nvSpPr>
        <p:spPr>
          <a:xfrm>
            <a:off x="513520" y="1229371"/>
            <a:ext cx="10618573" cy="923330"/>
          </a:xfrm>
          <a:prstGeom prst="rect">
            <a:avLst/>
          </a:prstGeom>
          <a:noFill/>
        </p:spPr>
        <p:txBody>
          <a:bodyPr wrap="square" rtlCol="0">
            <a:spAutoFit/>
          </a:bodyPr>
          <a:lstStyle/>
          <a:p>
            <a:pPr algn="ctr"/>
            <a:r>
              <a:rPr lang="en-GB" sz="5400" dirty="0" smtClean="0"/>
              <a:t>Achievements and Legacies</a:t>
            </a:r>
            <a:endParaRPr lang="en-GB" sz="5400" dirty="0"/>
          </a:p>
        </p:txBody>
      </p:sp>
      <p:sp>
        <p:nvSpPr>
          <p:cNvPr id="6" name="TextBox 5"/>
          <p:cNvSpPr txBox="1"/>
          <p:nvPr/>
        </p:nvSpPr>
        <p:spPr>
          <a:xfrm>
            <a:off x="123567" y="5842337"/>
            <a:ext cx="11829535" cy="830997"/>
          </a:xfrm>
          <a:prstGeom prst="rect">
            <a:avLst/>
          </a:prstGeom>
          <a:noFill/>
        </p:spPr>
        <p:txBody>
          <a:bodyPr wrap="square" rtlCol="0">
            <a:spAutoFit/>
          </a:bodyPr>
          <a:lstStyle/>
          <a:p>
            <a:r>
              <a:rPr lang="en-US" altLang="en-US" sz="1200" b="1" dirty="0"/>
              <a:t>Copyright:</a:t>
            </a:r>
            <a:r>
              <a:rPr lang="en-GB" sz="1200" dirty="0"/>
              <a:t> This resource is provided free by </a:t>
            </a:r>
            <a:r>
              <a:rPr lang="en-GB" sz="1200" dirty="0">
                <a:hlinkClick r:id="rId2"/>
              </a:rPr>
              <a:t>CoolAntarctica.com</a:t>
            </a:r>
            <a:r>
              <a:rPr lang="en-GB" sz="1200" dirty="0"/>
              <a:t>, you’re welcome. It cannot be distributed by any other means, believe it or not people sometimes lift free resources and distribute them pretending they have been allowed to or even sell them as their own – I know! It’s shocking! If anyone asks you for payment for this or if you get it but not from CoolAntarctica.com, please email danthwhaler@gmail.com and the ghost of whaler Dan will exact retribution on the scurvy dogs.</a:t>
            </a:r>
            <a:endParaRPr lang="en-US" altLang="en-US" sz="1200" dirty="0"/>
          </a:p>
          <a:p>
            <a:r>
              <a:rPr lang="en-US" altLang="en-US" sz="1200" dirty="0"/>
              <a:t>This copyright notice must appear wherever this material is used. </a:t>
            </a:r>
            <a:r>
              <a:rPr lang="en-US" altLang="en-US" sz="1200"/>
              <a:t>Any queries please </a:t>
            </a:r>
            <a:r>
              <a:rPr lang="en-US" altLang="en-US" sz="1200">
                <a:hlinkClick r:id="rId3"/>
              </a:rPr>
              <a:t>email</a:t>
            </a:r>
            <a:endParaRPr lang="en-US" altLang="en-US" sz="1200" dirty="0"/>
          </a:p>
        </p:txBody>
      </p:sp>
    </p:spTree>
    <p:extLst>
      <p:ext uri="{BB962C8B-B14F-4D97-AF65-F5344CB8AC3E}">
        <p14:creationId xmlns:p14="http://schemas.microsoft.com/office/powerpoint/2010/main" val="296284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298" y="60325"/>
            <a:ext cx="10515600" cy="695455"/>
          </a:xfrm>
        </p:spPr>
        <p:txBody>
          <a:bodyPr/>
          <a:lstStyle/>
          <a:p>
            <a:pPr algn="ctr"/>
            <a:r>
              <a:rPr lang="en-GB" b="1" dirty="0" smtClean="0"/>
              <a:t>Robert Falcon Scott 1868 - 1912</a:t>
            </a:r>
            <a:endParaRPr lang="en-GB" b="1" dirty="0"/>
          </a:p>
        </p:txBody>
      </p:sp>
      <p:sp>
        <p:nvSpPr>
          <p:cNvPr id="3" name="Content Placeholder 2"/>
          <p:cNvSpPr>
            <a:spLocks noGrp="1"/>
          </p:cNvSpPr>
          <p:nvPr>
            <p:ph idx="1"/>
          </p:nvPr>
        </p:nvSpPr>
        <p:spPr>
          <a:xfrm>
            <a:off x="6111550" y="751090"/>
            <a:ext cx="5924939" cy="5985611"/>
          </a:xfrm>
        </p:spPr>
        <p:txBody>
          <a:bodyPr>
            <a:normAutofit/>
          </a:bodyPr>
          <a:lstStyle/>
          <a:p>
            <a:pPr marL="0" indent="0">
              <a:buNone/>
            </a:pPr>
            <a:r>
              <a:rPr lang="en-GB" dirty="0" smtClean="0">
                <a:latin typeface="+mj-lt"/>
              </a:rPr>
              <a:t>On the 17</a:t>
            </a:r>
            <a:r>
              <a:rPr lang="en-GB" baseline="30000" dirty="0" smtClean="0">
                <a:latin typeface="+mj-lt"/>
              </a:rPr>
              <a:t>th</a:t>
            </a:r>
            <a:r>
              <a:rPr lang="en-GB" dirty="0" smtClean="0">
                <a:latin typeface="+mj-lt"/>
              </a:rPr>
              <a:t> of January 1912, Briton Robert Scott arrived at the South Pole with a party of four others to find a tent with messages for him from Roald Amundsen who had arrived about 5 weeks earlier.</a:t>
            </a:r>
          </a:p>
          <a:p>
            <a:pPr marL="0" indent="0">
              <a:buNone/>
            </a:pPr>
            <a:endParaRPr lang="en-GB" dirty="0">
              <a:latin typeface="+mj-lt"/>
            </a:endParaRPr>
          </a:p>
          <a:p>
            <a:pPr marL="0" indent="0">
              <a:buNone/>
            </a:pPr>
            <a:r>
              <a:rPr lang="en-GB" dirty="0" smtClean="0">
                <a:latin typeface="+mj-lt"/>
              </a:rPr>
              <a:t>Scott’s team had arrived at the pole 77 days after leaving their winter base by manhauling, walking and pulling their sledges behind them. Though they had taken motor sledges, dogs, ponies and skis to Antarctica, they didn’t use them effectively.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94" y="751090"/>
            <a:ext cx="6077556" cy="4588554"/>
          </a:xfrm>
          <a:prstGeom prst="rect">
            <a:avLst/>
          </a:prstGeom>
        </p:spPr>
      </p:pic>
      <p:sp>
        <p:nvSpPr>
          <p:cNvPr id="5" name="TextBox 4"/>
          <p:cNvSpPr txBox="1"/>
          <p:nvPr/>
        </p:nvSpPr>
        <p:spPr>
          <a:xfrm>
            <a:off x="23707" y="5384800"/>
            <a:ext cx="3441982" cy="646331"/>
          </a:xfrm>
          <a:prstGeom prst="rect">
            <a:avLst/>
          </a:prstGeom>
          <a:noFill/>
        </p:spPr>
        <p:txBody>
          <a:bodyPr wrap="square" rtlCol="0">
            <a:spAutoFit/>
          </a:bodyPr>
          <a:lstStyle/>
          <a:p>
            <a:r>
              <a:rPr lang="en-GB" dirty="0" smtClean="0"/>
              <a:t>At </a:t>
            </a:r>
            <a:r>
              <a:rPr lang="en-GB" dirty="0"/>
              <a:t>the </a:t>
            </a:r>
            <a:r>
              <a:rPr lang="en-GB" dirty="0" smtClean="0"/>
              <a:t>South Pole</a:t>
            </a:r>
            <a:r>
              <a:rPr lang="en-GB" dirty="0"/>
              <a:t>, </a:t>
            </a:r>
            <a:r>
              <a:rPr lang="en-GB" dirty="0" smtClean="0"/>
              <a:t>l </a:t>
            </a:r>
            <a:r>
              <a:rPr lang="en-GB" dirty="0"/>
              <a:t>to </a:t>
            </a:r>
            <a:r>
              <a:rPr lang="en-GB" dirty="0" smtClean="0"/>
              <a:t>r: </a:t>
            </a:r>
            <a:r>
              <a:rPr lang="en-GB" dirty="0"/>
              <a:t>Wilson, Evans, Scott, Oates and </a:t>
            </a:r>
            <a:r>
              <a:rPr lang="en-GB" dirty="0" smtClean="0"/>
              <a:t>Bowers</a:t>
            </a:r>
            <a:endParaRPr lang="en-GB" dirty="0"/>
          </a:p>
        </p:txBody>
      </p:sp>
    </p:spTree>
    <p:extLst>
      <p:ext uri="{BB962C8B-B14F-4D97-AF65-F5344CB8AC3E}">
        <p14:creationId xmlns:p14="http://schemas.microsoft.com/office/powerpoint/2010/main" val="3106717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6755" y="383822"/>
            <a:ext cx="4055245" cy="5985611"/>
          </a:xfrm>
        </p:spPr>
        <p:txBody>
          <a:bodyPr>
            <a:normAutofit lnSpcReduction="10000"/>
          </a:bodyPr>
          <a:lstStyle/>
          <a:p>
            <a:pPr marL="0" indent="0">
              <a:buNone/>
            </a:pPr>
            <a:r>
              <a:rPr lang="en-GB" dirty="0" smtClean="0">
                <a:latin typeface="+mj-lt"/>
              </a:rPr>
              <a:t>Manhauling was also seen as a more “pure” approach to the task. They were in poor condition when they arrived at the pole living on a starvation diet that was insufficient for their needs.</a:t>
            </a:r>
          </a:p>
          <a:p>
            <a:pPr marL="0" indent="0">
              <a:buNone/>
            </a:pPr>
            <a:endParaRPr lang="en-GB" dirty="0">
              <a:latin typeface="+mj-lt"/>
            </a:endParaRPr>
          </a:p>
          <a:p>
            <a:pPr marL="0" indent="0">
              <a:buNone/>
            </a:pPr>
            <a:r>
              <a:rPr lang="en-GB" dirty="0" smtClean="0">
                <a:latin typeface="+mj-lt"/>
              </a:rPr>
              <a:t>A combination of weather, starvation, scurvy and accidents led to the deaths of all 5 men on the return journey, just 11 miles from a food and fuel depot that could have saved them.</a:t>
            </a:r>
          </a:p>
          <a:p>
            <a:pPr marL="0" indent="0">
              <a:buNone/>
            </a:pPr>
            <a:endParaRPr lang="en-GB"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7994963" cy="5644444"/>
          </a:xfrm>
          <a:prstGeom prst="rect">
            <a:avLst/>
          </a:prstGeom>
        </p:spPr>
      </p:pic>
      <p:sp>
        <p:nvSpPr>
          <p:cNvPr id="13" name="TextBox 12"/>
          <p:cNvSpPr txBox="1"/>
          <p:nvPr/>
        </p:nvSpPr>
        <p:spPr>
          <a:xfrm>
            <a:off x="124179" y="5700889"/>
            <a:ext cx="2415822" cy="369332"/>
          </a:xfrm>
          <a:prstGeom prst="rect">
            <a:avLst/>
          </a:prstGeom>
          <a:noFill/>
        </p:spPr>
        <p:txBody>
          <a:bodyPr wrap="square" rtlCol="0">
            <a:spAutoFit/>
          </a:bodyPr>
          <a:lstStyle/>
          <a:p>
            <a:r>
              <a:rPr lang="en-GB" dirty="0" smtClean="0"/>
              <a:t>Manhauling to the Pole</a:t>
            </a:r>
            <a:endParaRPr lang="en-GB" dirty="0"/>
          </a:p>
        </p:txBody>
      </p:sp>
    </p:spTree>
    <p:extLst>
      <p:ext uri="{BB962C8B-B14F-4D97-AF65-F5344CB8AC3E}">
        <p14:creationId xmlns:p14="http://schemas.microsoft.com/office/powerpoint/2010/main" val="1355182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7860" y="94538"/>
            <a:ext cx="7016622" cy="4917729"/>
          </a:xfrm>
        </p:spPr>
        <p:txBody>
          <a:bodyPr>
            <a:noAutofit/>
          </a:bodyPr>
          <a:lstStyle/>
          <a:p>
            <a:r>
              <a:rPr lang="en-GB" sz="2800" dirty="0" smtClean="0"/>
              <a:t>Scott’s party had woollen underwear and insulating layers with a windproof outer layer, this system is used today with more modern </a:t>
            </a:r>
            <a:r>
              <a:rPr lang="en-GB" sz="2800" dirty="0" smtClean="0"/>
              <a:t>materials. Scott’s </a:t>
            </a:r>
            <a:r>
              <a:rPr lang="en-GB" sz="2800" dirty="0" smtClean="0"/>
              <a:t>clothing lacked ventilation and soaked up sweat during the heavy exertions of manhauling which then froze.</a:t>
            </a:r>
            <a:br>
              <a:rPr lang="en-GB" sz="2800" dirty="0" smtClean="0"/>
            </a:br>
            <a:r>
              <a:rPr lang="en-GB" sz="2800" dirty="0" smtClean="0"/>
              <a:t/>
            </a:r>
            <a:br>
              <a:rPr lang="en-GB" sz="2800" dirty="0" smtClean="0"/>
            </a:br>
            <a:r>
              <a:rPr lang="en-GB" sz="2800" dirty="0" smtClean="0"/>
              <a:t>Scott was a Naval man, he had turned to polar exploration as a means of seeking </a:t>
            </a:r>
            <a:r>
              <a:rPr lang="en-GB" sz="2800" dirty="0" smtClean="0">
                <a:effectLst/>
              </a:rPr>
              <a:t>advancement partly due to reduced family circumstances, he wrote: "I may as well confess that I had no predilection for polar exploration</a:t>
            </a:r>
            <a:r>
              <a:rPr lang="en-GB" sz="2800" dirty="0" smtClean="0">
                <a:effectLst/>
              </a:rPr>
              <a:t>".</a:t>
            </a:r>
            <a:endParaRPr lang="en-GB"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30" y="0"/>
            <a:ext cx="5013198" cy="6858000"/>
          </a:xfrm>
          <a:prstGeom prst="rect">
            <a:avLst/>
          </a:prstGeom>
        </p:spPr>
      </p:pic>
      <p:sp>
        <p:nvSpPr>
          <p:cNvPr id="4" name="TextBox 3"/>
          <p:cNvSpPr txBox="1"/>
          <p:nvPr/>
        </p:nvSpPr>
        <p:spPr>
          <a:xfrm>
            <a:off x="5047861" y="6366933"/>
            <a:ext cx="2594718" cy="369332"/>
          </a:xfrm>
          <a:prstGeom prst="rect">
            <a:avLst/>
          </a:prstGeom>
          <a:noFill/>
        </p:spPr>
        <p:txBody>
          <a:bodyPr wrap="square" rtlCol="0">
            <a:spAutoFit/>
          </a:bodyPr>
          <a:lstStyle/>
          <a:p>
            <a:r>
              <a:rPr lang="en-GB" dirty="0" smtClean="0"/>
              <a:t>Captain Scott with sledge</a:t>
            </a:r>
            <a:endParaRPr lang="en-GB" dirty="0"/>
          </a:p>
        </p:txBody>
      </p:sp>
    </p:spTree>
    <p:extLst>
      <p:ext uri="{BB962C8B-B14F-4D97-AF65-F5344CB8AC3E}">
        <p14:creationId xmlns:p14="http://schemas.microsoft.com/office/powerpoint/2010/main" val="2495931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7860" y="94538"/>
            <a:ext cx="7016622" cy="5177373"/>
          </a:xfrm>
        </p:spPr>
        <p:txBody>
          <a:bodyPr>
            <a:normAutofit/>
          </a:bodyPr>
          <a:lstStyle/>
          <a:p>
            <a:r>
              <a:rPr lang="en-GB" sz="2800" dirty="0" smtClean="0"/>
              <a:t>His </a:t>
            </a:r>
            <a:r>
              <a:rPr lang="en-GB" sz="2800" dirty="0" smtClean="0"/>
              <a:t>first Antarctic expedition had been in 1901-1904 on board the </a:t>
            </a:r>
            <a:r>
              <a:rPr lang="en-GB" sz="2800" i="1" dirty="0" smtClean="0"/>
              <a:t>Discovery</a:t>
            </a:r>
            <a:r>
              <a:rPr lang="en-GB" sz="2800" dirty="0" smtClean="0"/>
              <a:t> where he first attempted to reach the pole coming to within 530 miles.</a:t>
            </a:r>
            <a:br>
              <a:rPr lang="en-GB" sz="2800" dirty="0" smtClean="0"/>
            </a:br>
            <a:r>
              <a:rPr lang="en-GB" sz="2800" dirty="0"/>
              <a:t/>
            </a:r>
            <a:br>
              <a:rPr lang="en-GB" sz="2800" dirty="0"/>
            </a:br>
            <a:r>
              <a:rPr lang="en-GB" sz="2800" dirty="0" smtClean="0"/>
              <a:t>The next expedition was on the </a:t>
            </a:r>
            <a:r>
              <a:rPr lang="en-GB" sz="2800" i="1" dirty="0" smtClean="0"/>
              <a:t>Terra Nova </a:t>
            </a:r>
            <a:r>
              <a:rPr lang="en-GB" sz="2800" dirty="0" smtClean="0"/>
              <a:t>which departed Britain in 1911, there was a significant amount of scientific work planned, he also said </a:t>
            </a:r>
            <a:r>
              <a:rPr lang="en-GB" sz="2800" dirty="0" smtClean="0">
                <a:effectLst/>
              </a:rPr>
              <a:t>that the main objective was "to reach the South Pole, and to secure for the British Empire the honour of this achievement“. Something that Amundsen later claimed he thought was a minor aim of Scott’s.</a:t>
            </a:r>
            <a:endParaRPr lang="en-GB"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950984" cy="6858000"/>
          </a:xfrm>
          <a:prstGeom prst="rect">
            <a:avLst/>
          </a:prstGeom>
        </p:spPr>
      </p:pic>
      <p:sp>
        <p:nvSpPr>
          <p:cNvPr id="5" name="TextBox 4"/>
          <p:cNvSpPr txBox="1"/>
          <p:nvPr/>
        </p:nvSpPr>
        <p:spPr>
          <a:xfrm>
            <a:off x="5068711" y="6366933"/>
            <a:ext cx="2743200" cy="372534"/>
          </a:xfrm>
          <a:prstGeom prst="rect">
            <a:avLst/>
          </a:prstGeom>
          <a:noFill/>
        </p:spPr>
        <p:txBody>
          <a:bodyPr wrap="square" rtlCol="0">
            <a:spAutoFit/>
          </a:bodyPr>
          <a:lstStyle/>
          <a:p>
            <a:r>
              <a:rPr lang="en-GB" dirty="0" smtClean="0"/>
              <a:t>Scott’s ship, the Terra Nova</a:t>
            </a:r>
            <a:endParaRPr lang="en-GB" dirty="0"/>
          </a:p>
        </p:txBody>
      </p:sp>
    </p:spTree>
    <p:extLst>
      <p:ext uri="{BB962C8B-B14F-4D97-AF65-F5344CB8AC3E}">
        <p14:creationId xmlns:p14="http://schemas.microsoft.com/office/powerpoint/2010/main" val="561675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8267" y="131861"/>
            <a:ext cx="6082868" cy="6246362"/>
          </a:xfrm>
        </p:spPr>
        <p:txBody>
          <a:bodyPr>
            <a:noAutofit/>
          </a:bodyPr>
          <a:lstStyle/>
          <a:p>
            <a:r>
              <a:rPr lang="en-GB" sz="2400" dirty="0" smtClean="0"/>
              <a:t>The bodies of Scott’s party were not found for 8 months after they died in their tent. Word reached New Zealand on the 10</a:t>
            </a:r>
            <a:r>
              <a:rPr lang="en-GB" sz="2400" baseline="30000" dirty="0" smtClean="0"/>
              <a:t>th</a:t>
            </a:r>
            <a:r>
              <a:rPr lang="en-GB" sz="2400" dirty="0" smtClean="0"/>
              <a:t> of February 1913. 4 days later on the 14</a:t>
            </a:r>
            <a:r>
              <a:rPr lang="en-GB" sz="2400" baseline="30000" dirty="0" smtClean="0"/>
              <a:t>th</a:t>
            </a:r>
            <a:r>
              <a:rPr lang="en-GB" sz="2400" dirty="0" smtClean="0"/>
              <a:t> of February a memorial service was held at St. Pauls’ Cathedral London, attended by the king. The men were regarded as the most worthy of heroes.</a:t>
            </a:r>
            <a:br>
              <a:rPr lang="en-GB" sz="2400" dirty="0" smtClean="0"/>
            </a:br>
            <a:r>
              <a:rPr lang="en-GB" sz="2400" dirty="0"/>
              <a:t/>
            </a:r>
            <a:br>
              <a:rPr lang="en-GB" sz="2400" dirty="0"/>
            </a:br>
            <a:r>
              <a:rPr lang="en-GB" sz="2400" dirty="0" smtClean="0"/>
              <a:t>A public appeal for money paid off all the expedition debts. Payments were made to the widows and children of the dead men. What </a:t>
            </a:r>
            <a:r>
              <a:rPr lang="en-GB" sz="2400" dirty="0" smtClean="0"/>
              <a:t>remained </a:t>
            </a:r>
            <a:r>
              <a:rPr lang="en-GB" sz="2400" dirty="0" smtClean="0"/>
              <a:t>paid for the establishment of the Scott Polar Research Institute at Cambridge University. A museum attached to the institute houses many objects from the expedition and continues to be a world centre of excellence today</a:t>
            </a:r>
            <a:r>
              <a:rPr lang="en-GB" sz="2400" dirty="0" smtClean="0"/>
              <a:t>.</a:t>
            </a:r>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08" y="131860"/>
            <a:ext cx="5923322" cy="4417562"/>
          </a:xfrm>
          <a:prstGeom prst="rect">
            <a:avLst/>
          </a:prstGeom>
        </p:spPr>
      </p:pic>
      <p:sp>
        <p:nvSpPr>
          <p:cNvPr id="5" name="TextBox 4"/>
          <p:cNvSpPr txBox="1"/>
          <p:nvPr/>
        </p:nvSpPr>
        <p:spPr>
          <a:xfrm>
            <a:off x="83608" y="4651022"/>
            <a:ext cx="3303059" cy="1200329"/>
          </a:xfrm>
          <a:prstGeom prst="rect">
            <a:avLst/>
          </a:prstGeom>
          <a:noFill/>
        </p:spPr>
        <p:txBody>
          <a:bodyPr wrap="square" rtlCol="0">
            <a:spAutoFit/>
          </a:bodyPr>
          <a:lstStyle/>
          <a:p>
            <a:r>
              <a:rPr lang="en-GB" dirty="0" smtClean="0"/>
              <a:t>When found, the tent and the bodies of Scott and his companions were buried under a snow cairn.</a:t>
            </a:r>
            <a:endParaRPr lang="en-GB" dirty="0"/>
          </a:p>
        </p:txBody>
      </p:sp>
    </p:spTree>
    <p:extLst>
      <p:ext uri="{BB962C8B-B14F-4D97-AF65-F5344CB8AC3E}">
        <p14:creationId xmlns:p14="http://schemas.microsoft.com/office/powerpoint/2010/main" val="2914317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7903" y="131860"/>
            <a:ext cx="7203232" cy="1809829"/>
          </a:xfrm>
        </p:spPr>
        <p:txBody>
          <a:bodyPr>
            <a:noAutofit/>
          </a:bodyPr>
          <a:lstStyle/>
          <a:p>
            <a:r>
              <a:rPr lang="en-GB" sz="2200" dirty="0" smtClean="0"/>
              <a:t>Dozens </a:t>
            </a:r>
            <a:r>
              <a:rPr lang="en-GB" sz="2200" dirty="0" smtClean="0"/>
              <a:t>of public statues and monuments were erected to Scott and his party over the next few years in Britain and other parts of the world. His reputation was further enhanced by books and films up to the middle of the 20</a:t>
            </a:r>
            <a:r>
              <a:rPr lang="en-GB" sz="2200" baseline="30000" dirty="0" smtClean="0"/>
              <a:t>th</a:t>
            </a:r>
            <a:r>
              <a:rPr lang="en-GB" sz="2200" dirty="0" smtClean="0"/>
              <a:t> century. Scott wasn’t so much recognised as glorified.</a:t>
            </a:r>
            <a:endParaRPr lang="en-GB" sz="2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23928" cy="687822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6206" y="1870661"/>
            <a:ext cx="4253794" cy="4932803"/>
          </a:xfrm>
          <a:prstGeom prst="rect">
            <a:avLst/>
          </a:prstGeom>
        </p:spPr>
      </p:pic>
    </p:spTree>
    <p:extLst>
      <p:ext uri="{BB962C8B-B14F-4D97-AF65-F5344CB8AC3E}">
        <p14:creationId xmlns:p14="http://schemas.microsoft.com/office/powerpoint/2010/main" val="1600938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618" y="137735"/>
            <a:ext cx="7183016" cy="3226354"/>
          </a:xfrm>
        </p:spPr>
        <p:txBody>
          <a:bodyPr>
            <a:normAutofit/>
          </a:bodyPr>
          <a:lstStyle/>
          <a:p>
            <a:r>
              <a:rPr lang="en-GB" sz="2800" dirty="0" smtClean="0"/>
              <a:t>His widow Kathleen, was made Lady Scott in recognition of the knighthood her husband would have received.</a:t>
            </a:r>
            <a:br>
              <a:rPr lang="en-GB" sz="2800" dirty="0" smtClean="0"/>
            </a:br>
            <a:r>
              <a:rPr lang="en-GB" sz="2800" dirty="0" smtClean="0"/>
              <a:t/>
            </a:r>
            <a:br>
              <a:rPr lang="en-GB" sz="2800" dirty="0" smtClean="0"/>
            </a:br>
            <a:r>
              <a:rPr lang="en-GB" sz="2800" dirty="0" smtClean="0"/>
              <a:t>In the latter half of the 20</a:t>
            </a:r>
            <a:r>
              <a:rPr lang="en-GB" sz="2800" baseline="30000" dirty="0" smtClean="0"/>
              <a:t>th</a:t>
            </a:r>
            <a:r>
              <a:rPr lang="en-GB" sz="2800" dirty="0" smtClean="0"/>
              <a:t> century, access was allowed to Scott’s original journals, failures of preparation and leadership began to emerge, cracks appeared in the Scott myth</a:t>
            </a:r>
            <a:r>
              <a:rPr lang="en-GB" sz="2800" dirty="0" smtClean="0"/>
              <a:t>.</a:t>
            </a:r>
            <a:endParaRPr lang="en-GB"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956" y="0"/>
            <a:ext cx="3963924" cy="6858000"/>
          </a:xfrm>
          <a:prstGeom prst="rect">
            <a:avLst/>
          </a:prstGeom>
        </p:spPr>
      </p:pic>
      <p:sp>
        <p:nvSpPr>
          <p:cNvPr id="4" name="TextBox 3"/>
          <p:cNvSpPr txBox="1"/>
          <p:nvPr/>
        </p:nvSpPr>
        <p:spPr>
          <a:xfrm>
            <a:off x="4501618" y="6129867"/>
            <a:ext cx="2779715" cy="646331"/>
          </a:xfrm>
          <a:prstGeom prst="rect">
            <a:avLst/>
          </a:prstGeom>
          <a:noFill/>
        </p:spPr>
        <p:txBody>
          <a:bodyPr wrap="square" rtlCol="0">
            <a:spAutoFit/>
          </a:bodyPr>
          <a:lstStyle/>
          <a:p>
            <a:r>
              <a:rPr lang="en-GB" dirty="0" smtClean="0"/>
              <a:t>Scott at his desk in the expedition hut in Antarctica</a:t>
            </a:r>
            <a:endParaRPr lang="en-GB" dirty="0"/>
          </a:p>
        </p:txBody>
      </p:sp>
    </p:spTree>
    <p:extLst>
      <p:ext uri="{BB962C8B-B14F-4D97-AF65-F5344CB8AC3E}">
        <p14:creationId xmlns:p14="http://schemas.microsoft.com/office/powerpoint/2010/main" val="1889524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3199" y="257956"/>
            <a:ext cx="6795911" cy="6342087"/>
          </a:xfrm>
        </p:spPr>
        <p:txBody>
          <a:bodyPr>
            <a:normAutofit fontScale="90000"/>
          </a:bodyPr>
          <a:lstStyle/>
          <a:p>
            <a:r>
              <a:rPr lang="en-GB" sz="2800" dirty="0" smtClean="0"/>
              <a:t>Today </a:t>
            </a:r>
            <a:r>
              <a:rPr lang="en-GB" sz="2800" dirty="0" smtClean="0"/>
              <a:t>Scott is seen more in context with his time. Amateurish at times and held back by protocol at others, though ultimately virtuous of intent, gentlemanly in conduct and able to see the bigger picture beyond the headline attainment of the South Pole.</a:t>
            </a:r>
            <a:br>
              <a:rPr lang="en-GB" sz="2800" dirty="0" smtClean="0"/>
            </a:br>
            <a:r>
              <a:rPr lang="en-GB" sz="2800" dirty="0"/>
              <a:t/>
            </a:r>
            <a:br>
              <a:rPr lang="en-GB" sz="2800" dirty="0"/>
            </a:br>
            <a:r>
              <a:rPr lang="en-GB" sz="2800" dirty="0" smtClean="0"/>
              <a:t>Scott recognised the importance of science in Antarctica and was a leading light in scientific as well as geographic </a:t>
            </a:r>
            <a:r>
              <a:rPr lang="en-GB" sz="2800" dirty="0" smtClean="0"/>
              <a:t>exploration.</a:t>
            </a:r>
            <a:br>
              <a:rPr lang="en-GB" sz="2800" dirty="0" smtClean="0"/>
            </a:br>
            <a:r>
              <a:rPr lang="en-GB" sz="2800" dirty="0"/>
              <a:t/>
            </a:r>
            <a:br>
              <a:rPr lang="en-GB" sz="2800" dirty="0"/>
            </a:br>
            <a:r>
              <a:rPr lang="en-GB" sz="2800" dirty="0" smtClean="0"/>
              <a:t>In </a:t>
            </a:r>
            <a:r>
              <a:rPr lang="en-GB" sz="2800" dirty="0" smtClean="0"/>
              <a:t>addition to many places named after him in Antarctica</a:t>
            </a:r>
            <a:r>
              <a:rPr lang="en-GB" sz="2800" dirty="0"/>
              <a:t>, </a:t>
            </a:r>
            <a:r>
              <a:rPr lang="en-GB" sz="2800" dirty="0" smtClean="0"/>
              <a:t>the </a:t>
            </a:r>
            <a:r>
              <a:rPr lang="en-GB" sz="2800" dirty="0"/>
              <a:t>research station </a:t>
            </a:r>
            <a:r>
              <a:rPr lang="en-GB" sz="2800" dirty="0" smtClean="0"/>
              <a:t>at the South Pole is called the Amundsen-Scott Station</a:t>
            </a:r>
            <a:r>
              <a:rPr lang="en-GB" sz="2800" dirty="0" smtClean="0"/>
              <a:t>.</a:t>
            </a:r>
            <a:br>
              <a:rPr lang="en-GB" sz="2800" dirty="0" smtClean="0"/>
            </a:br>
            <a:r>
              <a:rPr lang="en-GB" sz="2800" dirty="0"/>
              <a:t/>
            </a:r>
            <a:br>
              <a:rPr lang="en-GB" sz="2800" dirty="0"/>
            </a:br>
            <a:r>
              <a:rPr lang="en-GB" sz="2800" dirty="0" smtClean="0"/>
              <a:t>In no small part, Scott’s legacy is the amount of scientific research that takes place in Antarctica today</a:t>
            </a:r>
            <a:endParaRPr lang="en-GB"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52644" cy="6858000"/>
          </a:xfrm>
          <a:prstGeom prst="rect">
            <a:avLst/>
          </a:prstGeom>
        </p:spPr>
      </p:pic>
    </p:spTree>
    <p:extLst>
      <p:ext uri="{BB962C8B-B14F-4D97-AF65-F5344CB8AC3E}">
        <p14:creationId xmlns:p14="http://schemas.microsoft.com/office/powerpoint/2010/main" val="3856675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1224</TotalTime>
  <Words>599</Words>
  <Application>Microsoft Office PowerPoint</Application>
  <PresentationFormat>Widescreen</PresentationFormat>
  <Paragraphs>24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Expedition Leaders of the Heroic Age of Antarctic Exploration</vt:lpstr>
      <vt:lpstr>Robert Falcon Scott 1868 - 1912</vt:lpstr>
      <vt:lpstr>PowerPoint Presentation</vt:lpstr>
      <vt:lpstr>Scott’s party had woollen underwear and insulating layers with a windproof outer layer, this system is used today with more modern materials. Scott’s clothing lacked ventilation and soaked up sweat during the heavy exertions of manhauling which then froze.  Scott was a Naval man, he had turned to polar exploration as a means of seeking advancement partly due to reduced family circumstances, he wrote: "I may as well confess that I had no predilection for polar exploration".</vt:lpstr>
      <vt:lpstr>His first Antarctic expedition had been in 1901-1904 on board the Discovery where he first attempted to reach the pole coming to within 530 miles.  The next expedition was on the Terra Nova which departed Britain in 1911, there was a significant amount of scientific work planned, he also said that the main objective was "to reach the South Pole, and to secure for the British Empire the honour of this achievement“. Something that Amundsen later claimed he thought was a minor aim of Scott’s.</vt:lpstr>
      <vt:lpstr>The bodies of Scott’s party were not found for 8 months after they died in their tent. Word reached New Zealand on the 10th of February 1913. 4 days later on the 14th of February a memorial service was held at St. Pauls’ Cathedral London, attended by the king. The men were regarded as the most worthy of heroes.  A public appeal for money paid off all the expedition debts. Payments were made to the widows and children of the dead men. What remained paid for the establishment of the Scott Polar Research Institute at Cambridge University. A museum attached to the institute houses many objects from the expedition and continues to be a world centre of excellence today.</vt:lpstr>
      <vt:lpstr>Dozens of public statues and monuments were erected to Scott and his party over the next few years in Britain and other parts of the world. His reputation was further enhanced by books and films up to the middle of the 20th century. Scott wasn’t so much recognised as glorified.</vt:lpstr>
      <vt:lpstr>His widow Kathleen, was made Lady Scott in recognition of the knighthood her husband would have received.  In the latter half of the 20th century, access was allowed to Scott’s original journals, failures of preparation and leadership began to emerge, cracks appeared in the Scott myth.</vt:lpstr>
      <vt:lpstr>Today Scott is seen more in context with his time. Amateurish at times and held back by protocol at others, though ultimately virtuous of intent, gentlemanly in conduct and able to see the bigger picture beyond the headline attainment of the South Pole.  Scott recognised the importance of science in Antarctica and was a leading light in scientific as well as geographic exploration.  In addition to many places named after him in Antarctica, the research station at the South Pole is called the Amundsen-Scott Station.  In no small part, Scott’s legacy is the amount of scientific research that takes place in Antarctica today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Expedition Leaders of the Heroic Age of Antarctic Exploration</dc:title>
  <dc:creator>Dad</dc:creator>
  <cp:lastModifiedBy>Dad</cp:lastModifiedBy>
  <cp:revision>22</cp:revision>
  <dcterms:created xsi:type="dcterms:W3CDTF">2015-09-14T10:01:19Z</dcterms:created>
  <dcterms:modified xsi:type="dcterms:W3CDTF">2018-07-16T12:34:12Z</dcterms:modified>
</cp:coreProperties>
</file>