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5" r:id="rId5"/>
    <p:sldId id="262" r:id="rId6"/>
    <p:sldId id="266" r:id="rId7"/>
    <p:sldId id="263" r:id="rId8"/>
    <p:sldId id="269"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12" autoAdjust="0"/>
  </p:normalViewPr>
  <p:slideViewPr>
    <p:cSldViewPr snapToGrid="0">
      <p:cViewPr varScale="1">
        <p:scale>
          <a:sx n="85" d="100"/>
          <a:sy n="85" d="100"/>
        </p:scale>
        <p:origin x="96" y="354"/>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17/07/2018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17/07/2018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17/07/2018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17/07/2018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7" y="92633"/>
            <a:ext cx="9144000" cy="1324275"/>
          </a:xfrm>
        </p:spPr>
        <p:txBody>
          <a:bodyPr>
            <a:normAutofit/>
          </a:bodyPr>
          <a:lstStyle/>
          <a:p>
            <a:r>
              <a:rPr lang="en-GB" sz="4000" dirty="0" smtClean="0"/>
              <a:t>Expedition Leaders of the Heroic Age of Antarctic Exploration</a:t>
            </a:r>
            <a:endParaRPr lang="en-GB" sz="4000" dirty="0"/>
          </a:p>
        </p:txBody>
      </p:sp>
      <p:sp>
        <p:nvSpPr>
          <p:cNvPr id="4" name="TextBox 3"/>
          <p:cNvSpPr txBox="1"/>
          <p:nvPr/>
        </p:nvSpPr>
        <p:spPr>
          <a:xfrm>
            <a:off x="1386142" y="2056685"/>
            <a:ext cx="9144000" cy="1938992"/>
          </a:xfrm>
          <a:prstGeom prst="rect">
            <a:avLst/>
          </a:prstGeom>
          <a:noFill/>
        </p:spPr>
        <p:txBody>
          <a:bodyPr wrap="square" rtlCol="0">
            <a:spAutoFit/>
          </a:bodyPr>
          <a:lstStyle/>
          <a:p>
            <a:pPr algn="ctr"/>
            <a:r>
              <a:rPr lang="en-GB" sz="6000" dirty="0" smtClean="0">
                <a:solidFill>
                  <a:schemeClr val="accent1"/>
                </a:solidFill>
              </a:rPr>
              <a:t/>
            </a:r>
            <a:br>
              <a:rPr lang="en-GB" sz="6000" dirty="0" smtClean="0">
                <a:solidFill>
                  <a:schemeClr val="accent1"/>
                </a:solidFill>
              </a:rPr>
            </a:br>
            <a:r>
              <a:rPr lang="en-GB" sz="6000" dirty="0" smtClean="0">
                <a:solidFill>
                  <a:schemeClr val="accent1"/>
                </a:solidFill>
              </a:rPr>
              <a:t>Who was Douglas Mawson?</a:t>
            </a:r>
            <a:endParaRPr lang="en-GB" sz="6000" dirty="0">
              <a:solidFill>
                <a:schemeClr val="accent1"/>
              </a:solidFill>
            </a:endParaRPr>
          </a:p>
        </p:txBody>
      </p:sp>
      <p:sp>
        <p:nvSpPr>
          <p:cNvPr id="5" name="TextBox 4"/>
          <p:cNvSpPr txBox="1"/>
          <p:nvPr/>
        </p:nvSpPr>
        <p:spPr>
          <a:xfrm>
            <a:off x="513520" y="1229371"/>
            <a:ext cx="10618573" cy="923330"/>
          </a:xfrm>
          <a:prstGeom prst="rect">
            <a:avLst/>
          </a:prstGeom>
          <a:noFill/>
        </p:spPr>
        <p:txBody>
          <a:bodyPr wrap="square" rtlCol="0">
            <a:spAutoFit/>
          </a:bodyPr>
          <a:lstStyle/>
          <a:p>
            <a:pPr algn="ctr"/>
            <a:r>
              <a:rPr lang="en-GB" sz="5400" dirty="0" smtClean="0"/>
              <a:t>Achievements and Legacies</a:t>
            </a:r>
            <a:endParaRPr lang="en-GB" sz="5400" dirty="0"/>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Any queries please </a:t>
            </a:r>
            <a:r>
              <a:rPr lang="en-US" altLang="en-US" sz="1200" dirty="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756" y="180622"/>
            <a:ext cx="6127044" cy="766730"/>
          </a:xfrm>
        </p:spPr>
        <p:txBody>
          <a:bodyPr>
            <a:normAutofit fontScale="90000"/>
          </a:bodyPr>
          <a:lstStyle/>
          <a:p>
            <a:pPr algn="ctr"/>
            <a:r>
              <a:rPr lang="en-GB" b="1" dirty="0" smtClean="0"/>
              <a:t>Douglas Mawson 1882 - 1958</a:t>
            </a:r>
            <a:endParaRPr lang="en-GB" b="1" dirty="0"/>
          </a:p>
        </p:txBody>
      </p:sp>
      <p:sp>
        <p:nvSpPr>
          <p:cNvPr id="3" name="Content Placeholder 2"/>
          <p:cNvSpPr>
            <a:spLocks noGrp="1"/>
          </p:cNvSpPr>
          <p:nvPr>
            <p:ph idx="1"/>
          </p:nvPr>
        </p:nvSpPr>
        <p:spPr>
          <a:xfrm>
            <a:off x="5226756" y="1185333"/>
            <a:ext cx="6875048" cy="5570030"/>
          </a:xfrm>
        </p:spPr>
        <p:txBody>
          <a:bodyPr>
            <a:normAutofit/>
          </a:bodyPr>
          <a:lstStyle/>
          <a:p>
            <a:pPr marL="0" indent="0">
              <a:buNone/>
            </a:pPr>
            <a:r>
              <a:rPr lang="en-GB" sz="3200" dirty="0" smtClean="0">
                <a:latin typeface="+mj-lt"/>
              </a:rPr>
              <a:t>Douglas Mawson was born in Yorkshire, England, moving to Australia at the age of 2. He is one of Australia’s best known and most respected heroes in any field.</a:t>
            </a:r>
          </a:p>
          <a:p>
            <a:pPr marL="0" indent="0">
              <a:buNone/>
            </a:pPr>
            <a:endParaRPr lang="en-GB" sz="3200" dirty="0">
              <a:latin typeface="+mj-lt"/>
            </a:endParaRPr>
          </a:p>
          <a:p>
            <a:pPr marL="0" indent="0">
              <a:buNone/>
            </a:pPr>
            <a:r>
              <a:rPr lang="en-GB" sz="3200" dirty="0" smtClean="0">
                <a:latin typeface="+mj-lt"/>
              </a:rPr>
              <a:t>He first went to Antarctica with Ernest Shackleton on the 1907-1909 </a:t>
            </a:r>
            <a:r>
              <a:rPr lang="en-GB" sz="3200" i="1" dirty="0" smtClean="0">
                <a:latin typeface="+mj-lt"/>
              </a:rPr>
              <a:t>Nimrod</a:t>
            </a:r>
            <a:r>
              <a:rPr lang="en-GB" sz="3200" dirty="0" smtClean="0">
                <a:latin typeface="+mj-lt"/>
              </a:rPr>
              <a:t> expedition when he was one of a party of 3 to reach the Magnetic South Pole for the first time, manhauling a sledge for 122 days over 1260 miles.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0" y="0"/>
            <a:ext cx="5184648" cy="6858000"/>
          </a:xfrm>
          <a:prstGeom prst="rect">
            <a:avLst/>
          </a:prstGeom>
        </p:spPr>
      </p:pic>
    </p:spTree>
    <p:extLst>
      <p:ext uri="{BB962C8B-B14F-4D97-AF65-F5344CB8AC3E}">
        <p14:creationId xmlns:p14="http://schemas.microsoft.com/office/powerpoint/2010/main" val="274508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6" y="0"/>
            <a:ext cx="9855908" cy="6840000"/>
          </a:xfrm>
          <a:prstGeom prst="rect">
            <a:avLst/>
          </a:prstGeom>
        </p:spPr>
      </p:pic>
      <p:sp>
        <p:nvSpPr>
          <p:cNvPr id="2" name="TextBox 1"/>
          <p:cNvSpPr txBox="1"/>
          <p:nvPr/>
        </p:nvSpPr>
        <p:spPr>
          <a:xfrm>
            <a:off x="2175144" y="5723468"/>
            <a:ext cx="7450667" cy="830997"/>
          </a:xfrm>
          <a:prstGeom prst="rect">
            <a:avLst/>
          </a:prstGeom>
          <a:solidFill>
            <a:schemeClr val="bg1"/>
          </a:solidFill>
        </p:spPr>
        <p:txBody>
          <a:bodyPr wrap="square" rtlCol="0">
            <a:spAutoFit/>
          </a:bodyPr>
          <a:lstStyle/>
          <a:p>
            <a:pPr algn="ctr"/>
            <a:r>
              <a:rPr lang="en-GB" sz="2400" dirty="0" smtClean="0"/>
              <a:t>Alistair MacKay, Edgeworth David and </a:t>
            </a:r>
            <a:r>
              <a:rPr lang="en-GB" sz="2400" dirty="0"/>
              <a:t>Douglas Mawson, </a:t>
            </a:r>
            <a:r>
              <a:rPr lang="en-GB" sz="2400" dirty="0" smtClean="0"/>
              <a:t/>
            </a:r>
            <a:br>
              <a:rPr lang="en-GB" sz="2400" dirty="0" smtClean="0"/>
            </a:br>
            <a:r>
              <a:rPr lang="en-GB" sz="2400" dirty="0" smtClean="0"/>
              <a:t>January 16th </a:t>
            </a:r>
            <a:r>
              <a:rPr lang="en-GB" sz="2400" dirty="0"/>
              <a:t>1909 </a:t>
            </a:r>
            <a:r>
              <a:rPr lang="en-GB" sz="2400" dirty="0" smtClean="0"/>
              <a:t>(Saturday) at </a:t>
            </a:r>
            <a:r>
              <a:rPr lang="en-GB" sz="2400" dirty="0"/>
              <a:t>the South Magnetic Pole. </a:t>
            </a:r>
          </a:p>
        </p:txBody>
      </p:sp>
    </p:spTree>
    <p:extLst>
      <p:ext uri="{BB962C8B-B14F-4D97-AF65-F5344CB8AC3E}">
        <p14:creationId xmlns:p14="http://schemas.microsoft.com/office/powerpoint/2010/main" val="184601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848" y="25364"/>
            <a:ext cx="7483152" cy="6654914"/>
          </a:xfrm>
        </p:spPr>
        <p:txBody>
          <a:bodyPr>
            <a:noAutofit/>
          </a:bodyPr>
          <a:lstStyle/>
          <a:p>
            <a:pPr marL="0" indent="0">
              <a:buNone/>
            </a:pPr>
            <a:r>
              <a:rPr lang="en-GB" sz="3100" dirty="0" smtClean="0">
                <a:latin typeface="+mj-lt"/>
              </a:rPr>
              <a:t>Mawson was invited by Captain Scott in 1910 to join the prestigious British </a:t>
            </a:r>
            <a:r>
              <a:rPr lang="en-GB" sz="3100" i="1" dirty="0" smtClean="0">
                <a:latin typeface="+mj-lt"/>
              </a:rPr>
              <a:t>Terra Nova</a:t>
            </a:r>
            <a:r>
              <a:rPr lang="en-GB" sz="3100" dirty="0" smtClean="0">
                <a:latin typeface="+mj-lt"/>
              </a:rPr>
              <a:t> expedition but declined and chose instead to lead his own Australian Antarctic Expedition to the region of Antarctica immediately south of Australia, almost totally unexplored at the time.</a:t>
            </a:r>
          </a:p>
          <a:p>
            <a:pPr marL="0" indent="0">
              <a:buNone/>
            </a:pPr>
            <a:endParaRPr lang="en-GB" sz="3100" dirty="0">
              <a:latin typeface="+mj-lt"/>
            </a:endParaRPr>
          </a:p>
          <a:p>
            <a:pPr marL="0" indent="0">
              <a:buNone/>
            </a:pPr>
            <a:r>
              <a:rPr lang="en-GB" sz="3100" dirty="0" smtClean="0">
                <a:latin typeface="+mj-lt"/>
              </a:rPr>
              <a:t>Mawson was driven by a quest for knowledge rather than by financial gain or the seeking of personal glory from geographical firsts such as reaching the South Pole. Instead, there was an extensive scientific programme and many specialist scientific staff on the expedition crew.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79"/>
            <a:ext cx="4485132" cy="6858000"/>
          </a:xfrm>
          <a:prstGeom prst="rect">
            <a:avLst/>
          </a:prstGeom>
        </p:spPr>
      </p:pic>
      <p:sp>
        <p:nvSpPr>
          <p:cNvPr id="2" name="TextBox 1"/>
          <p:cNvSpPr txBox="1"/>
          <p:nvPr/>
        </p:nvSpPr>
        <p:spPr>
          <a:xfrm>
            <a:off x="101601" y="6135490"/>
            <a:ext cx="1670755" cy="646331"/>
          </a:xfrm>
          <a:prstGeom prst="rect">
            <a:avLst/>
          </a:prstGeom>
          <a:noFill/>
        </p:spPr>
        <p:txBody>
          <a:bodyPr wrap="square" rtlCol="0">
            <a:spAutoFit/>
          </a:bodyPr>
          <a:lstStyle/>
          <a:p>
            <a:r>
              <a:rPr lang="en-GB" dirty="0" smtClean="0"/>
              <a:t>Mawson resting on a sledge</a:t>
            </a:r>
            <a:endParaRPr lang="en-GB" dirty="0"/>
          </a:p>
        </p:txBody>
      </p:sp>
    </p:spTree>
    <p:extLst>
      <p:ext uri="{BB962C8B-B14F-4D97-AF65-F5344CB8AC3E}">
        <p14:creationId xmlns:p14="http://schemas.microsoft.com/office/powerpoint/2010/main" val="386058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6" y="4810564"/>
            <a:ext cx="11899526" cy="2047436"/>
          </a:xfrm>
        </p:spPr>
        <p:txBody>
          <a:bodyPr>
            <a:normAutofit/>
          </a:bodyPr>
          <a:lstStyle/>
          <a:p>
            <a:r>
              <a:rPr lang="en-GB" sz="2000" dirty="0" smtClean="0"/>
              <a:t>The expedition is most famous for a sledging trip undertaken by Mawson and two others, Xavier Mertz (Swiss) and Belgrave </a:t>
            </a:r>
            <a:r>
              <a:rPr lang="en-GB" sz="2000" dirty="0" err="1" smtClean="0"/>
              <a:t>Ninnis</a:t>
            </a:r>
            <a:r>
              <a:rPr lang="en-GB" sz="2000" dirty="0" smtClean="0"/>
              <a:t> (English).</a:t>
            </a:r>
            <a:br>
              <a:rPr lang="en-GB" sz="2000" dirty="0" smtClean="0"/>
            </a:br>
            <a:r>
              <a:rPr lang="en-GB" sz="2000" dirty="0"/>
              <a:t/>
            </a:r>
            <a:br>
              <a:rPr lang="en-GB" sz="2000" dirty="0"/>
            </a:br>
            <a:r>
              <a:rPr lang="en-GB" sz="2000" dirty="0" smtClean="0"/>
              <a:t>In November 1912 they set off on a trip to survey a previously unexplored area, collect rock specimens and record scientific data along the way. A month into the journey </a:t>
            </a:r>
            <a:r>
              <a:rPr lang="en-GB" sz="2000" dirty="0" err="1" smtClean="0"/>
              <a:t>Ninnis</a:t>
            </a:r>
            <a:r>
              <a:rPr lang="en-GB" sz="2000" dirty="0" smtClean="0"/>
              <a:t> fell through a crevasse with six of the best dogs, a tent and many supplies, they never saw him again. </a:t>
            </a: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06" y="-1"/>
            <a:ext cx="9316516" cy="4912909"/>
          </a:xfrm>
          <a:prstGeom prst="rect">
            <a:avLst/>
          </a:prstGeom>
        </p:spPr>
      </p:pic>
      <p:sp>
        <p:nvSpPr>
          <p:cNvPr id="3" name="TextBox 2"/>
          <p:cNvSpPr txBox="1"/>
          <p:nvPr/>
        </p:nvSpPr>
        <p:spPr>
          <a:xfrm>
            <a:off x="8568266" y="90310"/>
            <a:ext cx="1873956" cy="369332"/>
          </a:xfrm>
          <a:prstGeom prst="rect">
            <a:avLst/>
          </a:prstGeom>
          <a:noFill/>
        </p:spPr>
        <p:txBody>
          <a:bodyPr wrap="square" rtlCol="0">
            <a:spAutoFit/>
          </a:bodyPr>
          <a:lstStyle/>
          <a:p>
            <a:r>
              <a:rPr lang="en-GB" dirty="0" smtClean="0"/>
              <a:t>Mertz and </a:t>
            </a:r>
            <a:r>
              <a:rPr lang="en-GB" dirty="0" err="1" smtClean="0"/>
              <a:t>Ninnis</a:t>
            </a:r>
            <a:endParaRPr lang="en-GB" dirty="0"/>
          </a:p>
        </p:txBody>
      </p:sp>
    </p:spTree>
    <p:extLst>
      <p:ext uri="{BB962C8B-B14F-4D97-AF65-F5344CB8AC3E}">
        <p14:creationId xmlns:p14="http://schemas.microsoft.com/office/powerpoint/2010/main" val="22685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7422" y="101600"/>
            <a:ext cx="4369836" cy="6675881"/>
          </a:xfrm>
        </p:spPr>
        <p:txBody>
          <a:bodyPr>
            <a:normAutofit/>
          </a:bodyPr>
          <a:lstStyle/>
          <a:p>
            <a:r>
              <a:rPr lang="en-GB" sz="2400" dirty="0" smtClean="0"/>
              <a:t>Mawson and Mertz turned back to the base, now in great difficulty due to the loss of food, shelter and vital other supplies. Just </a:t>
            </a:r>
            <a:r>
              <a:rPr lang="en-GB" sz="2400" dirty="0"/>
              <a:t>under another month </a:t>
            </a:r>
            <a:r>
              <a:rPr lang="en-GB" sz="2400" dirty="0" smtClean="0"/>
              <a:t>later Mertz died from a combination of starvation, physical exhaustion and possibly vitamin-A poisoning from eating dogs’ livers.</a:t>
            </a:r>
            <a:br>
              <a:rPr lang="en-GB" sz="2400" dirty="0" smtClean="0"/>
            </a:br>
            <a:r>
              <a:rPr lang="en-GB" sz="2400" dirty="0"/>
              <a:t/>
            </a:r>
            <a:br>
              <a:rPr lang="en-GB" sz="2400" dirty="0"/>
            </a:br>
            <a:r>
              <a:rPr lang="en-GB" sz="2400" dirty="0" smtClean="0"/>
              <a:t>Mawson was left alone having lost his two travelling companions, it took him 30 days to struggle back to the base, at one point he fell into a crevasse and was saved only by his manhaul harness attached the sledge which remained at the surface.</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63" y="0"/>
            <a:ext cx="7122319" cy="6858000"/>
          </a:xfrm>
          <a:prstGeom prst="rect">
            <a:avLst/>
          </a:prstGeom>
        </p:spPr>
      </p:pic>
      <p:sp>
        <p:nvSpPr>
          <p:cNvPr id="6" name="TextBox 5"/>
          <p:cNvSpPr txBox="1"/>
          <p:nvPr/>
        </p:nvSpPr>
        <p:spPr>
          <a:xfrm>
            <a:off x="282223" y="6062133"/>
            <a:ext cx="1117600" cy="369332"/>
          </a:xfrm>
          <a:prstGeom prst="rect">
            <a:avLst/>
          </a:prstGeom>
          <a:solidFill>
            <a:schemeClr val="bg1"/>
          </a:solidFill>
        </p:spPr>
        <p:txBody>
          <a:bodyPr wrap="square" rtlCol="0">
            <a:spAutoFit/>
          </a:bodyPr>
          <a:lstStyle/>
          <a:p>
            <a:r>
              <a:rPr lang="en-GB" dirty="0" err="1" smtClean="0"/>
              <a:t>Dr.</a:t>
            </a:r>
            <a:r>
              <a:rPr lang="en-GB" dirty="0" smtClean="0"/>
              <a:t> Mertz</a:t>
            </a:r>
            <a:endParaRPr lang="en-GB" dirty="0"/>
          </a:p>
        </p:txBody>
      </p:sp>
    </p:spTree>
    <p:extLst>
      <p:ext uri="{BB962C8B-B14F-4D97-AF65-F5344CB8AC3E}">
        <p14:creationId xmlns:p14="http://schemas.microsoft.com/office/powerpoint/2010/main" val="136686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44" y="169333"/>
            <a:ext cx="7193557" cy="4188178"/>
          </a:xfrm>
        </p:spPr>
        <p:txBody>
          <a:bodyPr>
            <a:noAutofit/>
          </a:bodyPr>
          <a:lstStyle/>
          <a:p>
            <a:pPr lvl="0"/>
            <a:r>
              <a:rPr lang="en-GB" sz="2800" dirty="0" smtClean="0"/>
              <a:t>In spite of these tragedies, t</a:t>
            </a:r>
            <a:r>
              <a:rPr lang="en-GB" sz="2800" dirty="0" smtClean="0">
                <a:effectLst/>
              </a:rPr>
              <a:t>he Australasian Antarctic Expedition is today regarded as one of the greatest polar scientific expeditions ever because of the detailed observations in magnetism, geology, biology and meteorology that were </a:t>
            </a:r>
            <a:r>
              <a:rPr lang="en-GB" sz="2800" dirty="0" smtClean="0">
                <a:effectLst/>
              </a:rPr>
              <a:t>made.</a:t>
            </a:r>
            <a:br>
              <a:rPr lang="en-GB" sz="2800" dirty="0" smtClean="0">
                <a:effectLst/>
              </a:rPr>
            </a:br>
            <a:r>
              <a:rPr lang="en-GB" sz="2800" dirty="0"/>
              <a:t/>
            </a:r>
            <a:br>
              <a:rPr lang="en-GB" sz="2800" dirty="0"/>
            </a:br>
            <a:r>
              <a:rPr lang="en-GB" sz="2800" dirty="0" smtClean="0">
                <a:effectLst/>
              </a:rPr>
              <a:t>The </a:t>
            </a:r>
            <a:r>
              <a:rPr kumimoji="0" lang="en-US" altLang="en-US" sz="2800" i="0" u="none" strike="noStrike" cap="none" normalizeH="0" baseline="0" dirty="0" smtClean="0">
                <a:ln>
                  <a:noFill/>
                </a:ln>
                <a:solidFill>
                  <a:schemeClr val="tx1"/>
                </a:solidFill>
                <a:effectLst/>
              </a:rPr>
              <a:t>expedition generated 22 volumes of scientific reports</a:t>
            </a:r>
            <a:r>
              <a:rPr lang="en-US" altLang="en-US" sz="2800" dirty="0"/>
              <a:t> </a:t>
            </a:r>
            <a:r>
              <a:rPr lang="en-US" altLang="en-US" sz="2800" dirty="0" smtClean="0"/>
              <a:t>it took until 1947 before they were published in full (33 years later</a:t>
            </a:r>
            <a:r>
              <a:rPr lang="en-US" altLang="en-US" sz="2800" dirty="0" smtClean="0"/>
              <a:t>).</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92488" cy="6858000"/>
          </a:xfrm>
          <a:prstGeom prst="rect">
            <a:avLst/>
          </a:prstGeom>
        </p:spPr>
      </p:pic>
      <p:sp>
        <p:nvSpPr>
          <p:cNvPr id="5" name="TextBox 4"/>
          <p:cNvSpPr txBox="1"/>
          <p:nvPr/>
        </p:nvSpPr>
        <p:spPr>
          <a:xfrm>
            <a:off x="2513932" y="6211669"/>
            <a:ext cx="1862667" cy="646331"/>
          </a:xfrm>
          <a:prstGeom prst="rect">
            <a:avLst/>
          </a:prstGeom>
          <a:noFill/>
        </p:spPr>
        <p:txBody>
          <a:bodyPr wrap="square" rtlCol="0">
            <a:spAutoFit/>
          </a:bodyPr>
          <a:lstStyle/>
          <a:p>
            <a:r>
              <a:rPr lang="en-GB" dirty="0" smtClean="0"/>
              <a:t>Mawson’s ship, the Aurora</a:t>
            </a:r>
            <a:endParaRPr lang="en-GB" dirty="0"/>
          </a:p>
        </p:txBody>
      </p:sp>
    </p:spTree>
    <p:extLst>
      <p:ext uri="{BB962C8B-B14F-4D97-AF65-F5344CB8AC3E}">
        <p14:creationId xmlns:p14="http://schemas.microsoft.com/office/powerpoint/2010/main" val="184071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10" y="0"/>
            <a:ext cx="7193557" cy="5034844"/>
          </a:xfrm>
        </p:spPr>
        <p:txBody>
          <a:bodyPr>
            <a:noAutofit/>
          </a:bodyPr>
          <a:lstStyle/>
          <a:p>
            <a:pPr lvl="0"/>
            <a:r>
              <a:rPr lang="en-GB" sz="2800" dirty="0" smtClean="0"/>
              <a:t>After </a:t>
            </a:r>
            <a:r>
              <a:rPr lang="en-GB" sz="2800" dirty="0" smtClean="0"/>
              <a:t>the expedition, Mawson returned to his lecturing post at Adelaide University, Australia. He was knighted in 1914 and received a great many international honours during his life. He was made a fellow of the Royal Society in 1923, was a foundation fellow of the Australian Academy of Science, and president of the Australian and New Zealand Association for the Advancement of Science from 1935–1937. The Australian Academy of Science hosts a Mawson Lecture and awards a Mawson Medal award each year.</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3531870" cy="6858000"/>
          </a:xfrm>
          <a:prstGeom prst="rect">
            <a:avLst/>
          </a:prstGeom>
        </p:spPr>
      </p:pic>
      <p:sp>
        <p:nvSpPr>
          <p:cNvPr id="7" name="TextBox 6"/>
          <p:cNvSpPr txBox="1"/>
          <p:nvPr/>
        </p:nvSpPr>
        <p:spPr>
          <a:xfrm>
            <a:off x="4091530" y="6096000"/>
            <a:ext cx="1823847" cy="646331"/>
          </a:xfrm>
          <a:prstGeom prst="rect">
            <a:avLst/>
          </a:prstGeom>
          <a:noFill/>
        </p:spPr>
        <p:txBody>
          <a:bodyPr wrap="square" rtlCol="0">
            <a:spAutoFit/>
          </a:bodyPr>
          <a:lstStyle/>
          <a:p>
            <a:r>
              <a:rPr lang="en-GB" dirty="0" smtClean="0"/>
              <a:t>Douglas Mawson</a:t>
            </a:r>
          </a:p>
          <a:p>
            <a:r>
              <a:rPr lang="en-GB" dirty="0" smtClean="0"/>
              <a:t>in 1914</a:t>
            </a:r>
            <a:endParaRPr lang="en-GB" dirty="0"/>
          </a:p>
        </p:txBody>
      </p:sp>
    </p:spTree>
    <p:extLst>
      <p:ext uri="{BB962C8B-B14F-4D97-AF65-F5344CB8AC3E}">
        <p14:creationId xmlns:p14="http://schemas.microsoft.com/office/powerpoint/2010/main" val="405562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5" y="5367867"/>
            <a:ext cx="11844579" cy="1490133"/>
          </a:xfrm>
        </p:spPr>
        <p:txBody>
          <a:bodyPr>
            <a:noAutofit/>
          </a:bodyPr>
          <a:lstStyle/>
          <a:p>
            <a:pPr lvl="0"/>
            <a:r>
              <a:rPr lang="en-GB" sz="2000" dirty="0" smtClean="0"/>
              <a:t>Mawson </a:t>
            </a:r>
            <a:r>
              <a:rPr lang="en-GB" sz="2000" dirty="0"/>
              <a:t>led two more voyages </a:t>
            </a:r>
            <a:r>
              <a:rPr lang="en-GB" sz="2000" dirty="0" smtClean="0"/>
              <a:t>to Antarctica in 1929-30 and 1930-31 on board Captain Scott’s old ship, the </a:t>
            </a:r>
            <a:r>
              <a:rPr lang="en-GB" sz="2000" i="1" dirty="0" smtClean="0"/>
              <a:t>Discovery</a:t>
            </a:r>
            <a:r>
              <a:rPr lang="en-GB" sz="2000" dirty="0" smtClean="0"/>
              <a:t>. He </a:t>
            </a:r>
            <a:r>
              <a:rPr lang="en-GB" sz="2000" dirty="0" smtClean="0"/>
              <a:t>died in 1958 at the age of 76.</a:t>
            </a:r>
            <a:br>
              <a:rPr lang="en-GB" sz="2000" dirty="0" smtClean="0"/>
            </a:br>
            <a:r>
              <a:rPr lang="en-GB" sz="2000" dirty="0"/>
              <a:t/>
            </a:r>
            <a:br>
              <a:rPr lang="en-GB" sz="2000" dirty="0"/>
            </a:br>
            <a:r>
              <a:rPr lang="en-GB" sz="2000" dirty="0" smtClean="0"/>
              <a:t>There are many geographical features in Antarctica and Australia named after Mawson, his picture has appeared on $1 coins and the $100 note.</a:t>
            </a:r>
            <a:endParaRPr lang="en-GB"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553" y="0"/>
            <a:ext cx="7928778" cy="5319533"/>
          </a:xfrm>
          <a:prstGeom prst="rect">
            <a:avLst/>
          </a:prstGeom>
        </p:spPr>
      </p:pic>
    </p:spTree>
    <p:extLst>
      <p:ext uri="{BB962C8B-B14F-4D97-AF65-F5344CB8AC3E}">
        <p14:creationId xmlns:p14="http://schemas.microsoft.com/office/powerpoint/2010/main" val="1624622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556</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Expedition Leaders of the Heroic Age of Antarctic Exploration</vt:lpstr>
      <vt:lpstr>Douglas Mawson 1882 - 1958</vt:lpstr>
      <vt:lpstr>PowerPoint Presentation</vt:lpstr>
      <vt:lpstr>PowerPoint Presentation</vt:lpstr>
      <vt:lpstr>The expedition is most famous for a sledging trip undertaken by Mawson and two others, Xavier Mertz (Swiss) and Belgrave Ninnis (English).  In November 1912 they set off on a trip to survey a previously unexplored area, collect rock specimens and record scientific data along the way. A month into the journey Ninnis fell through a crevasse with six of the best dogs, a tent and many supplies, they never saw him again. </vt:lpstr>
      <vt:lpstr>Mawson and Mertz turned back to the base, now in great difficulty due to the loss of food, shelter and vital other supplies. Just under another month later Mertz died from a combination of starvation, physical exhaustion and possibly vitamin-A poisoning from eating dogs’ livers.  Mawson was left alone having lost his two travelling companions, it took him 30 days to struggle back to the base, at one point he fell into a crevasse and was saved only by his manhaul harness attached the sledge which remained at the surface.</vt:lpstr>
      <vt:lpstr>In spite of these tragedies, the Australasian Antarctic Expedition is today regarded as one of the greatest polar scientific expeditions ever because of the detailed observations in magnetism, geology, biology and meteorology that were made.  The expedition generated 22 volumes of scientific reports it took until 1947 before they were published in full (33 years later).</vt:lpstr>
      <vt:lpstr>After the expedition, Mawson returned to his lecturing post at Adelaide University, Australia. He was knighted in 1914 and received a great many international honours during his life. He was made a fellow of the Royal Society in 1923, was a foundation fellow of the Australian Academy of Science, and president of the Australian and New Zealand Association for the Advancement of Science from 1935–1937. The Australian Academy of Science hosts a Mawson Lecture and awards a Mawson Medal award each year.</vt:lpstr>
      <vt:lpstr>Mawson led two more voyages to Antarctica in 1929-30 and 1930-31 on board Captain Scott’s old ship, the Discovery. He died in 1958 at the age of 76.  There are many geographical features in Antarctica and Australia named after Mawson, his picture has appeared on $1 coins and the $100 note.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Dad</cp:lastModifiedBy>
  <cp:revision>33</cp:revision>
  <dcterms:created xsi:type="dcterms:W3CDTF">2015-09-14T10:01:19Z</dcterms:created>
  <dcterms:modified xsi:type="dcterms:W3CDTF">2018-07-17T10:13:34Z</dcterms:modified>
</cp:coreProperties>
</file>