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59" r:id="rId6"/>
    <p:sldId id="274" r:id="rId7"/>
    <p:sldId id="260" r:id="rId8"/>
    <p:sldId id="275" r:id="rId9"/>
    <p:sldId id="272"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12" autoAdjust="0"/>
  </p:normalViewPr>
  <p:slideViewPr>
    <p:cSldViewPr snapToGrid="0">
      <p:cViewPr varScale="1">
        <p:scale>
          <a:sx n="85" d="100"/>
          <a:sy n="85" d="100"/>
        </p:scale>
        <p:origin x="96" y="354"/>
      </p:cViewPr>
      <p:guideLst/>
    </p:cSldViewPr>
  </p:slideViewPr>
  <p:outlineViewPr>
    <p:cViewPr>
      <p:scale>
        <a:sx n="33" d="100"/>
        <a:sy n="33" d="100"/>
      </p:scale>
      <p:origin x="0" y="-2221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352975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81494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1243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7718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3179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911C5C-4B73-4AE9-B8D2-9252B6AF4B0B}"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91272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911C5C-4B73-4AE9-B8D2-9252B6AF4B0B}"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56205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911C5C-4B73-4AE9-B8D2-9252B6AF4B0B}"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84677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11C5C-4B73-4AE9-B8D2-9252B6AF4B0B}"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8125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6788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76303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11C5C-4B73-4AE9-B8D2-9252B6AF4B0B}" type="datetimeFigureOut">
              <a:rPr lang="en-GB" smtClean="0"/>
              <a:t>16/07/2018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3C57E-A130-4E25-BDAE-33F3B05B9708}" type="slidenum">
              <a:rPr lang="en-GB" smtClean="0"/>
              <a:t>‹#›</a:t>
            </a:fld>
            <a:endParaRPr lang="en-GB"/>
          </a:p>
        </p:txBody>
      </p:sp>
    </p:spTree>
    <p:extLst>
      <p:ext uri="{BB962C8B-B14F-4D97-AF65-F5344CB8AC3E}">
        <p14:creationId xmlns:p14="http://schemas.microsoft.com/office/powerpoint/2010/main" val="39975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thewhaler@gmail.com" TargetMode="External"/><Relationship Id="rId2" Type="http://schemas.openxmlformats.org/officeDocument/2006/relationships/hyperlink" Target="https://www.coolantarctic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file:///C:\Users\Dad\Documents\My%20Webs\CoolAntarctica\Antarctica%20fact%20file\History\am-bust.jp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file:///C:\Users\Dad\Documents\My%20Webs\CoolAntarctica\Antarctica%20fact%20file\History\am-bust.jpg"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287" y="92633"/>
            <a:ext cx="9144000" cy="1324275"/>
          </a:xfrm>
        </p:spPr>
        <p:txBody>
          <a:bodyPr>
            <a:normAutofit/>
          </a:bodyPr>
          <a:lstStyle/>
          <a:p>
            <a:r>
              <a:rPr lang="en-GB" sz="4000" dirty="0" smtClean="0"/>
              <a:t>Expedition Leaders of the Heroic Age of Antarctic Exploration</a:t>
            </a:r>
            <a:endParaRPr lang="en-GB" sz="4000" dirty="0"/>
          </a:p>
        </p:txBody>
      </p:sp>
      <p:sp>
        <p:nvSpPr>
          <p:cNvPr id="4" name="TextBox 3"/>
          <p:cNvSpPr txBox="1"/>
          <p:nvPr/>
        </p:nvSpPr>
        <p:spPr>
          <a:xfrm>
            <a:off x="1386142" y="2056685"/>
            <a:ext cx="9144000" cy="1938992"/>
          </a:xfrm>
          <a:prstGeom prst="rect">
            <a:avLst/>
          </a:prstGeom>
          <a:noFill/>
        </p:spPr>
        <p:txBody>
          <a:bodyPr wrap="square" rtlCol="0">
            <a:spAutoFit/>
          </a:bodyPr>
          <a:lstStyle/>
          <a:p>
            <a:pPr algn="ctr"/>
            <a:endParaRPr lang="en-GB" sz="6000" dirty="0" smtClean="0">
              <a:solidFill>
                <a:schemeClr val="accent1"/>
              </a:solidFill>
            </a:endParaRPr>
          </a:p>
          <a:p>
            <a:pPr algn="ctr"/>
            <a:r>
              <a:rPr lang="en-GB" sz="6000" dirty="0" smtClean="0">
                <a:solidFill>
                  <a:schemeClr val="accent1"/>
                </a:solidFill>
              </a:rPr>
              <a:t>Who was Roald Amundsen?</a:t>
            </a:r>
            <a:endParaRPr lang="en-GB" sz="6000" dirty="0">
              <a:solidFill>
                <a:schemeClr val="accent1"/>
              </a:solidFill>
            </a:endParaRPr>
          </a:p>
        </p:txBody>
      </p:sp>
      <p:sp>
        <p:nvSpPr>
          <p:cNvPr id="5" name="TextBox 4"/>
          <p:cNvSpPr txBox="1"/>
          <p:nvPr/>
        </p:nvSpPr>
        <p:spPr>
          <a:xfrm>
            <a:off x="513520" y="1229371"/>
            <a:ext cx="10618573" cy="923330"/>
          </a:xfrm>
          <a:prstGeom prst="rect">
            <a:avLst/>
          </a:prstGeom>
          <a:noFill/>
        </p:spPr>
        <p:txBody>
          <a:bodyPr wrap="square" rtlCol="0">
            <a:spAutoFit/>
          </a:bodyPr>
          <a:lstStyle/>
          <a:p>
            <a:pPr algn="ctr"/>
            <a:r>
              <a:rPr lang="en-GB" sz="5400" dirty="0" smtClean="0"/>
              <a:t>Achievements and Legacies</a:t>
            </a:r>
            <a:endParaRPr lang="en-GB" sz="5400" dirty="0"/>
          </a:p>
        </p:txBody>
      </p:sp>
      <p:sp>
        <p:nvSpPr>
          <p:cNvPr id="6" name="TextBox 5"/>
          <p:cNvSpPr txBox="1"/>
          <p:nvPr/>
        </p:nvSpPr>
        <p:spPr>
          <a:xfrm>
            <a:off x="123567" y="5842337"/>
            <a:ext cx="11829535" cy="830997"/>
          </a:xfrm>
          <a:prstGeom prst="rect">
            <a:avLst/>
          </a:prstGeom>
          <a:noFill/>
        </p:spPr>
        <p:txBody>
          <a:bodyPr wrap="square" rtlCol="0">
            <a:spAutoFit/>
          </a:bodyPr>
          <a:lstStyle/>
          <a:p>
            <a:r>
              <a:rPr lang="en-US" altLang="en-US" sz="1200" b="1" dirty="0"/>
              <a:t>Copyright:</a:t>
            </a:r>
            <a:r>
              <a:rPr lang="en-GB" sz="1200" dirty="0"/>
              <a:t> This resource is provided free by </a:t>
            </a:r>
            <a:r>
              <a:rPr lang="en-GB" sz="1200" dirty="0">
                <a:hlinkClick r:id="rId2"/>
              </a:rPr>
              <a:t>CoolAntarctica.com</a:t>
            </a:r>
            <a:r>
              <a:rPr lang="en-GB" sz="1200" dirty="0"/>
              <a:t>, you’re welcome. It cannot be distributed by any other means, believe it or not people sometimes lift free resources and distribute them pretending they have been allowed to or even sell them as their own – I know! It’s shocking! If anyone asks you for payment for this or if you get it but not from CoolAntarctica.com, please email danthwhaler@gmail.com and the ghost of whaler Dan will exact retribution on the scurvy dogs.</a:t>
            </a:r>
            <a:endParaRPr lang="en-US" altLang="en-US" sz="1200" dirty="0"/>
          </a:p>
          <a:p>
            <a:r>
              <a:rPr lang="en-US" altLang="en-US" sz="1200" dirty="0"/>
              <a:t>This copyright notice must appear wherever this material is used. Any queries please </a:t>
            </a:r>
            <a:r>
              <a:rPr lang="en-US" altLang="en-US" sz="1200" dirty="0">
                <a:hlinkClick r:id="rId3"/>
              </a:rPr>
              <a:t>email</a:t>
            </a:r>
            <a:endParaRPr lang="en-US" altLang="en-US" sz="1200" dirty="0"/>
          </a:p>
        </p:txBody>
      </p:sp>
    </p:spTree>
    <p:extLst>
      <p:ext uri="{BB962C8B-B14F-4D97-AF65-F5344CB8AC3E}">
        <p14:creationId xmlns:p14="http://schemas.microsoft.com/office/powerpoint/2010/main" val="29628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8473" y="202097"/>
            <a:ext cx="9097347" cy="6329331"/>
          </a:xfrm>
        </p:spPr>
        <p:txBody>
          <a:bodyPr>
            <a:normAutofit/>
          </a:bodyPr>
          <a:lstStyle/>
          <a:p>
            <a:pPr marL="0" indent="0">
              <a:buNone/>
            </a:pPr>
            <a:r>
              <a:rPr lang="en-US" altLang="en-US" dirty="0" smtClean="0">
                <a:latin typeface="+mj-lt"/>
              </a:rPr>
              <a:t>Amundsen </a:t>
            </a:r>
            <a:r>
              <a:rPr lang="en-US" altLang="en-US" dirty="0">
                <a:latin typeface="+mj-lt"/>
              </a:rPr>
              <a:t>was overlooked for many years, largely being in the shadow of Scott, it was only when the Scott myth began to be questioned from the late 1960's onwards that </a:t>
            </a:r>
            <a:r>
              <a:rPr lang="en-US" altLang="en-US" dirty="0" smtClean="0">
                <a:latin typeface="+mj-lt"/>
              </a:rPr>
              <a:t>Amundsen’s story began to </a:t>
            </a:r>
            <a:r>
              <a:rPr lang="en-US" altLang="en-US" dirty="0">
                <a:latin typeface="+mj-lt"/>
              </a:rPr>
              <a:t>emerge from the shadows somewhat, even in his native </a:t>
            </a:r>
            <a:r>
              <a:rPr lang="en-US" altLang="en-US" dirty="0" smtClean="0">
                <a:latin typeface="+mj-lt"/>
              </a:rPr>
              <a:t>Norway.</a:t>
            </a:r>
          </a:p>
          <a:p>
            <a:pPr marL="0" indent="0">
              <a:buNone/>
            </a:pPr>
            <a:endParaRPr lang="en-US" altLang="en-US" dirty="0">
              <a:latin typeface="+mj-lt"/>
            </a:endParaRPr>
          </a:p>
          <a:p>
            <a:pPr marL="0" indent="0">
              <a:buNone/>
            </a:pPr>
            <a:r>
              <a:rPr lang="en-US" altLang="en-US" dirty="0" smtClean="0">
                <a:latin typeface="+mj-lt"/>
              </a:rPr>
              <a:t>Not </a:t>
            </a:r>
            <a:r>
              <a:rPr lang="en-US" altLang="en-US" dirty="0">
                <a:latin typeface="+mj-lt"/>
              </a:rPr>
              <a:t>until the 100th anniversary of reaching the pole, on the 14th of December 2011 was a South Pole monument to Amundsen and his party unveiled in Oslo, the Norwegian capital.</a:t>
            </a:r>
            <a:br>
              <a:rPr lang="en-US" altLang="en-US" dirty="0">
                <a:latin typeface="+mj-lt"/>
              </a:rPr>
            </a:br>
            <a:r>
              <a:rPr lang="en-US" altLang="en-US" dirty="0">
                <a:latin typeface="+mj-lt"/>
              </a:rPr>
              <a:t/>
            </a:r>
            <a:br>
              <a:rPr lang="en-US" altLang="en-US" dirty="0">
                <a:latin typeface="+mj-lt"/>
              </a:rPr>
            </a:br>
            <a:r>
              <a:rPr lang="en-US" altLang="en-US" dirty="0">
                <a:latin typeface="+mj-lt"/>
              </a:rPr>
              <a:t>There is now a research station at the South Pole called the Amundsen-Scott station and many features in Antarctica named for Amundsen.</a:t>
            </a:r>
            <a:endParaRPr lang="en-GB"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81478" cy="6858000"/>
          </a:xfrm>
          <a:prstGeom prst="rect">
            <a:avLst/>
          </a:prstGeom>
        </p:spPr>
      </p:pic>
    </p:spTree>
    <p:extLst>
      <p:ext uri="{BB962C8B-B14F-4D97-AF65-F5344CB8AC3E}">
        <p14:creationId xmlns:p14="http://schemas.microsoft.com/office/powerpoint/2010/main" val="259948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076" y="113198"/>
            <a:ext cx="6119327" cy="862313"/>
          </a:xfrm>
        </p:spPr>
        <p:txBody>
          <a:bodyPr>
            <a:normAutofit fontScale="90000"/>
          </a:bodyPr>
          <a:lstStyle/>
          <a:p>
            <a:pPr algn="ctr"/>
            <a:r>
              <a:rPr lang="en-GB" b="1" dirty="0" smtClean="0"/>
              <a:t>Roald Amundsen 1872 - 1928</a:t>
            </a:r>
            <a:endParaRPr lang="en-GB" b="1" dirty="0"/>
          </a:p>
        </p:txBody>
      </p:sp>
      <p:sp>
        <p:nvSpPr>
          <p:cNvPr id="3" name="Content Placeholder 2"/>
          <p:cNvSpPr>
            <a:spLocks noGrp="1"/>
          </p:cNvSpPr>
          <p:nvPr>
            <p:ph idx="1"/>
          </p:nvPr>
        </p:nvSpPr>
        <p:spPr>
          <a:xfrm>
            <a:off x="5339528" y="996358"/>
            <a:ext cx="6736702" cy="5861642"/>
          </a:xfrm>
        </p:spPr>
        <p:txBody>
          <a:bodyPr>
            <a:normAutofit fontScale="92500"/>
          </a:bodyPr>
          <a:lstStyle/>
          <a:p>
            <a:pPr marL="0" indent="0">
              <a:buNone/>
            </a:pPr>
            <a:r>
              <a:rPr lang="en-GB" dirty="0" smtClean="0">
                <a:latin typeface="+mj-lt"/>
              </a:rPr>
              <a:t>Norwegian Roald Amundsen </a:t>
            </a:r>
            <a:r>
              <a:rPr lang="en-GB" dirty="0">
                <a:latin typeface="+mj-lt"/>
              </a:rPr>
              <a:t>led the first successful expedition to reach the South </a:t>
            </a:r>
            <a:r>
              <a:rPr lang="en-GB" dirty="0" smtClean="0">
                <a:latin typeface="+mj-lt"/>
              </a:rPr>
              <a:t>Pole, he arrived there on </a:t>
            </a:r>
            <a:r>
              <a:rPr lang="en-GB" dirty="0">
                <a:latin typeface="+mj-lt"/>
              </a:rPr>
              <a:t>the 14</a:t>
            </a:r>
            <a:r>
              <a:rPr lang="en-GB" baseline="30000" dirty="0">
                <a:latin typeface="+mj-lt"/>
              </a:rPr>
              <a:t>th</a:t>
            </a:r>
            <a:r>
              <a:rPr lang="en-GB" dirty="0">
                <a:latin typeface="+mj-lt"/>
              </a:rPr>
              <a:t> of December </a:t>
            </a:r>
            <a:r>
              <a:rPr lang="en-GB" dirty="0" smtClean="0">
                <a:latin typeface="+mj-lt"/>
              </a:rPr>
              <a:t>1911.</a:t>
            </a:r>
          </a:p>
          <a:p>
            <a:pPr marL="0" indent="0">
              <a:buNone/>
            </a:pPr>
            <a:endParaRPr lang="en-GB" dirty="0">
              <a:latin typeface="+mj-lt"/>
            </a:endParaRPr>
          </a:p>
          <a:p>
            <a:pPr marL="0" indent="0">
              <a:buNone/>
            </a:pPr>
            <a:r>
              <a:rPr lang="en-GB" dirty="0" smtClean="0">
                <a:latin typeface="+mj-lt"/>
              </a:rPr>
              <a:t>A team of 5 men arrived there by dog sled 57 days after leaving their winter base camp and their ship the </a:t>
            </a:r>
            <a:r>
              <a:rPr lang="en-GB" i="1" dirty="0" err="1" smtClean="0">
                <a:latin typeface="+mj-lt"/>
              </a:rPr>
              <a:t>Fram</a:t>
            </a:r>
            <a:r>
              <a:rPr lang="en-GB" dirty="0" smtClean="0">
                <a:latin typeface="+mj-lt"/>
              </a:rPr>
              <a:t>. They had all gained weight on the journey to the pole. After a short break, the journey back to their ship took them 39 days.</a:t>
            </a:r>
          </a:p>
          <a:p>
            <a:pPr marL="0" indent="0">
              <a:buNone/>
            </a:pPr>
            <a:endParaRPr lang="en-GB" dirty="0">
              <a:latin typeface="+mj-lt"/>
            </a:endParaRPr>
          </a:p>
          <a:p>
            <a:pPr marL="0" indent="0">
              <a:buNone/>
            </a:pPr>
            <a:r>
              <a:rPr lang="en-GB" dirty="0" smtClean="0">
                <a:latin typeface="+mj-lt"/>
              </a:rPr>
              <a:t>They had set out with 52 dogs and returned with 11, the rest had been killed to feed the others and the men along the way. The returning dogs and men were all in good health.</a:t>
            </a:r>
            <a:endParaRPr lang="en-GB" dirty="0">
              <a:latin typeface="+mj-lt"/>
            </a:endParaRPr>
          </a:p>
          <a:p>
            <a:pPr marL="0" indent="0">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09210" cy="6858000"/>
          </a:xfrm>
          <a:prstGeom prst="rect">
            <a:avLst/>
          </a:prstGeom>
        </p:spPr>
      </p:pic>
      <p:sp>
        <p:nvSpPr>
          <p:cNvPr id="5" name="TextBox 4"/>
          <p:cNvSpPr txBox="1"/>
          <p:nvPr/>
        </p:nvSpPr>
        <p:spPr>
          <a:xfrm>
            <a:off x="124176" y="6333066"/>
            <a:ext cx="3691467" cy="369332"/>
          </a:xfrm>
          <a:prstGeom prst="rect">
            <a:avLst/>
          </a:prstGeom>
          <a:noFill/>
        </p:spPr>
        <p:txBody>
          <a:bodyPr wrap="square" rtlCol="0">
            <a:spAutoFit/>
          </a:bodyPr>
          <a:lstStyle/>
          <a:p>
            <a:r>
              <a:rPr lang="en-GB" dirty="0" smtClean="0"/>
              <a:t>Amundsen and his party at the Pole</a:t>
            </a:r>
            <a:endParaRPr lang="en-GB" dirty="0"/>
          </a:p>
        </p:txBody>
      </p:sp>
    </p:spTree>
    <p:extLst>
      <p:ext uri="{BB962C8B-B14F-4D97-AF65-F5344CB8AC3E}">
        <p14:creationId xmlns:p14="http://schemas.microsoft.com/office/powerpoint/2010/main" val="139970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865" y="185307"/>
            <a:ext cx="7044614" cy="5402693"/>
          </a:xfrm>
        </p:spPr>
        <p:txBody>
          <a:bodyPr>
            <a:noAutofit/>
          </a:bodyPr>
          <a:lstStyle/>
          <a:p>
            <a:r>
              <a:rPr lang="en-GB" sz="2800" dirty="0"/>
              <a:t>Amundsen was 39 years old at the time, he was an expert in polar travel having spent his whole adult life involved in extreme travel and exploration in the </a:t>
            </a:r>
            <a:r>
              <a:rPr lang="en-GB" sz="2800" dirty="0" smtClean="0"/>
              <a:t>Arctic.</a:t>
            </a:r>
            <a:br>
              <a:rPr lang="en-GB" sz="2800" dirty="0" smtClean="0"/>
            </a:br>
            <a:r>
              <a:rPr lang="en-GB" sz="2800" dirty="0"/>
              <a:t/>
            </a:r>
            <a:br>
              <a:rPr lang="en-GB" sz="2800" dirty="0"/>
            </a:br>
            <a:r>
              <a:rPr lang="en-GB" sz="2800" dirty="0" smtClean="0"/>
              <a:t>Wild </a:t>
            </a:r>
            <a:r>
              <a:rPr lang="en-GB" sz="2800" dirty="0"/>
              <a:t>places and exploration were what he lived for.</a:t>
            </a:r>
            <a:br>
              <a:rPr lang="en-GB" sz="2800" dirty="0"/>
            </a:br>
            <a:r>
              <a:rPr lang="en-GB" sz="2800" dirty="0"/>
              <a:t/>
            </a:r>
            <a:br>
              <a:rPr lang="en-GB" sz="2800" dirty="0"/>
            </a:br>
            <a:r>
              <a:rPr lang="en-GB" sz="2800" dirty="0"/>
              <a:t>Amundsen </a:t>
            </a:r>
            <a:r>
              <a:rPr lang="en-GB" sz="2800" dirty="0" smtClean="0"/>
              <a:t>had lived alongside Inuit peoples in the </a:t>
            </a:r>
            <a:r>
              <a:rPr lang="en-GB" sz="2800" dirty="0" smtClean="0"/>
              <a:t>Arctic, </a:t>
            </a:r>
            <a:r>
              <a:rPr lang="en-GB" sz="2800" dirty="0" smtClean="0"/>
              <a:t>he learned their survival </a:t>
            </a:r>
            <a:r>
              <a:rPr lang="en-GB" sz="2800" dirty="0" smtClean="0"/>
              <a:t>techniques, how </a:t>
            </a:r>
            <a:r>
              <a:rPr lang="en-GB" sz="2800" dirty="0" smtClean="0"/>
              <a:t>to travel with dog sleds and how to dress for extreme cold using furs whether at rest or involved in strenuous activity</a:t>
            </a:r>
            <a:r>
              <a:rPr lang="en-GB" sz="2800" dirty="0" smtClean="0"/>
              <a:t>.</a:t>
            </a:r>
            <a:endParaRPr lang="en-GB"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36008" cy="6858000"/>
          </a:xfrm>
          <a:prstGeom prst="rect">
            <a:avLst/>
          </a:prstGeom>
        </p:spPr>
      </p:pic>
      <p:sp>
        <p:nvSpPr>
          <p:cNvPr id="6" name="TextBox 5"/>
          <p:cNvSpPr txBox="1"/>
          <p:nvPr/>
        </p:nvSpPr>
        <p:spPr>
          <a:xfrm>
            <a:off x="146756" y="6400800"/>
            <a:ext cx="1783644" cy="369332"/>
          </a:xfrm>
          <a:prstGeom prst="rect">
            <a:avLst/>
          </a:prstGeom>
          <a:noFill/>
        </p:spPr>
        <p:txBody>
          <a:bodyPr wrap="square" rtlCol="0">
            <a:spAutoFit/>
          </a:bodyPr>
          <a:lstStyle/>
          <a:p>
            <a:r>
              <a:rPr lang="en-GB" dirty="0" smtClean="0"/>
              <a:t>Roald Amundsen</a:t>
            </a:r>
            <a:endParaRPr lang="en-GB" dirty="0"/>
          </a:p>
        </p:txBody>
      </p:sp>
    </p:spTree>
    <p:extLst>
      <p:ext uri="{BB962C8B-B14F-4D97-AF65-F5344CB8AC3E}">
        <p14:creationId xmlns:p14="http://schemas.microsoft.com/office/powerpoint/2010/main" val="4194230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6710" y="83708"/>
            <a:ext cx="6497101" cy="6774292"/>
          </a:xfrm>
        </p:spPr>
        <p:txBody>
          <a:bodyPr>
            <a:noAutofit/>
          </a:bodyPr>
          <a:lstStyle/>
          <a:p>
            <a:r>
              <a:rPr lang="en-GB" sz="2600" dirty="0" smtClean="0"/>
              <a:t>The </a:t>
            </a:r>
            <a:r>
              <a:rPr lang="en-GB" sz="2600" dirty="0" smtClean="0"/>
              <a:t>men he took with him were also experienced in polar conditions.</a:t>
            </a:r>
            <a:br>
              <a:rPr lang="en-GB" sz="2600" dirty="0" smtClean="0"/>
            </a:br>
            <a:r>
              <a:rPr lang="en-GB" sz="2600" dirty="0"/>
              <a:t/>
            </a:r>
            <a:br>
              <a:rPr lang="en-GB" sz="2600" dirty="0"/>
            </a:br>
            <a:r>
              <a:rPr lang="en-GB" sz="2600" dirty="0" smtClean="0"/>
              <a:t>His South Pole journey was very focussed, there were virtually no scientific measurements taken and no scientists.</a:t>
            </a:r>
            <a:br>
              <a:rPr lang="en-GB" sz="2600" dirty="0" smtClean="0"/>
            </a:br>
            <a:r>
              <a:rPr lang="en-GB" sz="2600" dirty="0"/>
              <a:t/>
            </a:r>
            <a:br>
              <a:rPr lang="en-GB" sz="2600" dirty="0"/>
            </a:br>
            <a:r>
              <a:rPr lang="en-GB" sz="2600" dirty="0" smtClean="0"/>
              <a:t>The trip was meticulously planned and executed, every detail of food stores and all equipment was tested and evaluated in advance and modified if necessary, nothing was left to chance if it could possibly be addressed.</a:t>
            </a:r>
            <a:br>
              <a:rPr lang="en-GB" sz="2600" dirty="0" smtClean="0"/>
            </a:br>
            <a:r>
              <a:rPr lang="en-GB" sz="2600" dirty="0"/>
              <a:t/>
            </a:r>
            <a:br>
              <a:rPr lang="en-GB" sz="2600" dirty="0"/>
            </a:br>
            <a:r>
              <a:rPr lang="en-GB" sz="2600" dirty="0" smtClean="0"/>
              <a:t>He proved beyond any doubt that planning and skill in using dogs and skis were of extreme importance in a polar environment where “difficulties” could mean the difference between success or death.</a:t>
            </a:r>
            <a:endParaRPr lang="en-GB"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10962" cy="6858000"/>
          </a:xfrm>
          <a:prstGeom prst="rect">
            <a:avLst/>
          </a:prstGeom>
        </p:spPr>
      </p:pic>
      <p:sp>
        <p:nvSpPr>
          <p:cNvPr id="6" name="TextBox 5"/>
          <p:cNvSpPr txBox="1"/>
          <p:nvPr/>
        </p:nvSpPr>
        <p:spPr>
          <a:xfrm>
            <a:off x="124178" y="6276622"/>
            <a:ext cx="4165600" cy="369332"/>
          </a:xfrm>
          <a:prstGeom prst="rect">
            <a:avLst/>
          </a:prstGeom>
          <a:solidFill>
            <a:schemeClr val="bg1"/>
          </a:solidFill>
        </p:spPr>
        <p:txBody>
          <a:bodyPr wrap="square" rtlCol="0">
            <a:spAutoFit/>
          </a:bodyPr>
          <a:lstStyle/>
          <a:p>
            <a:r>
              <a:rPr lang="en-GB" dirty="0" smtClean="0"/>
              <a:t>Olav </a:t>
            </a:r>
            <a:r>
              <a:rPr lang="en-GB" dirty="0" err="1" smtClean="0"/>
              <a:t>Bjaaland</a:t>
            </a:r>
            <a:r>
              <a:rPr lang="en-GB" dirty="0" smtClean="0"/>
              <a:t>, one of the South Pole party</a:t>
            </a:r>
            <a:endParaRPr lang="en-GB" dirty="0"/>
          </a:p>
        </p:txBody>
      </p:sp>
    </p:spTree>
    <p:extLst>
      <p:ext uri="{BB962C8B-B14F-4D97-AF65-F5344CB8AC3E}">
        <p14:creationId xmlns:p14="http://schemas.microsoft.com/office/powerpoint/2010/main" val="1657674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5132782"/>
            <a:ext cx="11875911" cy="1629263"/>
          </a:xfrm>
        </p:spPr>
        <p:txBody>
          <a:bodyPr>
            <a:noAutofit/>
          </a:bodyPr>
          <a:lstStyle/>
          <a:p>
            <a:pPr marL="0" indent="0">
              <a:buNone/>
            </a:pPr>
            <a:r>
              <a:rPr lang="en-GB" dirty="0" smtClean="0">
                <a:latin typeface="+mj-lt"/>
              </a:rPr>
              <a:t>Much is made of the “Race to the Pole” with Robert Scott. It was only really Amundsen who decided there was a race. He had intended to be the first to the north pole, but shortly before he was ready, the news broke that two other explorers, Cook and Peary had already reached it</a:t>
            </a:r>
            <a:r>
              <a:rPr lang="en-GB" dirty="0" smtClean="0">
                <a:latin typeface="+mj-lt"/>
              </a:rPr>
              <a:t>.</a:t>
            </a:r>
            <a:endParaRPr lang="en-GB" dirty="0" smtClean="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488" y="0"/>
            <a:ext cx="8197346" cy="5164328"/>
          </a:xfrm>
          <a:prstGeom prst="rect">
            <a:avLst/>
          </a:prstGeom>
        </p:spPr>
      </p:pic>
      <p:sp>
        <p:nvSpPr>
          <p:cNvPr id="5" name="TextBox 4"/>
          <p:cNvSpPr txBox="1"/>
          <p:nvPr/>
        </p:nvSpPr>
        <p:spPr>
          <a:xfrm>
            <a:off x="9990667" y="135467"/>
            <a:ext cx="1986843" cy="1200329"/>
          </a:xfrm>
          <a:prstGeom prst="rect">
            <a:avLst/>
          </a:prstGeom>
          <a:noFill/>
        </p:spPr>
        <p:txBody>
          <a:bodyPr wrap="square" rtlCol="0">
            <a:spAutoFit/>
          </a:bodyPr>
          <a:lstStyle/>
          <a:p>
            <a:r>
              <a:rPr lang="en-GB" dirty="0" smtClean="0"/>
              <a:t>Scott’s Terra Nova and Amundsen’s </a:t>
            </a:r>
            <a:r>
              <a:rPr lang="en-GB" dirty="0" err="1" smtClean="0"/>
              <a:t>Fram</a:t>
            </a:r>
            <a:r>
              <a:rPr lang="en-GB" dirty="0" smtClean="0"/>
              <a:t> meet in the Bay of Whales</a:t>
            </a:r>
            <a:endParaRPr lang="en-GB" dirty="0"/>
          </a:p>
        </p:txBody>
      </p:sp>
    </p:spTree>
    <p:extLst>
      <p:ext uri="{BB962C8B-B14F-4D97-AF65-F5344CB8AC3E}">
        <p14:creationId xmlns:p14="http://schemas.microsoft.com/office/powerpoint/2010/main" val="2745236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0622" y="65902"/>
            <a:ext cx="6794003" cy="6726195"/>
          </a:xfrm>
        </p:spPr>
        <p:txBody>
          <a:bodyPr>
            <a:noAutofit/>
          </a:bodyPr>
          <a:lstStyle/>
          <a:p>
            <a:pPr marL="0" indent="0">
              <a:buNone/>
            </a:pPr>
            <a:r>
              <a:rPr lang="en-GB" sz="2600" dirty="0" smtClean="0">
                <a:latin typeface="+mj-lt"/>
              </a:rPr>
              <a:t>Having </a:t>
            </a:r>
            <a:r>
              <a:rPr lang="en-GB" sz="2600" dirty="0" smtClean="0">
                <a:latin typeface="+mj-lt"/>
              </a:rPr>
              <a:t>invested more time and money than he could afford to lose, </a:t>
            </a:r>
            <a:r>
              <a:rPr lang="en-GB" sz="2600" dirty="0">
                <a:latin typeface="+mj-lt"/>
              </a:rPr>
              <a:t>Amundsen </a:t>
            </a:r>
            <a:r>
              <a:rPr lang="en-GB" sz="2600" dirty="0" smtClean="0">
                <a:latin typeface="+mj-lt"/>
              </a:rPr>
              <a:t>had </a:t>
            </a:r>
            <a:r>
              <a:rPr lang="en-GB" sz="2600" dirty="0" smtClean="0">
                <a:latin typeface="+mj-lt"/>
              </a:rPr>
              <a:t>debts </a:t>
            </a:r>
            <a:r>
              <a:rPr lang="en-GB" sz="2600" dirty="0" smtClean="0">
                <a:latin typeface="+mj-lt"/>
              </a:rPr>
              <a:t>to pay and </a:t>
            </a:r>
            <a:r>
              <a:rPr lang="en-GB" sz="2600" dirty="0" smtClean="0">
                <a:latin typeface="+mj-lt"/>
              </a:rPr>
              <a:t>backers </a:t>
            </a:r>
            <a:r>
              <a:rPr lang="en-GB" sz="2600" dirty="0" smtClean="0">
                <a:latin typeface="+mj-lt"/>
              </a:rPr>
              <a:t>depending on </a:t>
            </a:r>
            <a:r>
              <a:rPr lang="en-GB" sz="2600" dirty="0" smtClean="0">
                <a:latin typeface="+mj-lt"/>
              </a:rPr>
              <a:t>him. He decided </a:t>
            </a:r>
            <a:r>
              <a:rPr lang="en-GB" sz="2600" dirty="0" smtClean="0">
                <a:latin typeface="+mj-lt"/>
              </a:rPr>
              <a:t>to try for the South Pole </a:t>
            </a:r>
            <a:r>
              <a:rPr lang="en-GB" sz="2600" dirty="0" smtClean="0">
                <a:latin typeface="+mj-lt"/>
              </a:rPr>
              <a:t>instead, </a:t>
            </a:r>
            <a:r>
              <a:rPr lang="en-GB" sz="2600" dirty="0" smtClean="0">
                <a:latin typeface="+mj-lt"/>
              </a:rPr>
              <a:t>even though he knew Scott had already set off thinking his was the only attempt at that time. </a:t>
            </a:r>
            <a:endParaRPr lang="en-GB" sz="2600" dirty="0" smtClean="0">
              <a:latin typeface="+mj-lt"/>
            </a:endParaRPr>
          </a:p>
          <a:p>
            <a:pPr marL="0" indent="0">
              <a:buNone/>
            </a:pPr>
            <a:endParaRPr lang="en-GB" sz="2600" dirty="0">
              <a:latin typeface="+mj-lt"/>
            </a:endParaRPr>
          </a:p>
          <a:p>
            <a:pPr marL="0" indent="0">
              <a:buNone/>
            </a:pPr>
            <a:r>
              <a:rPr lang="en-GB" sz="2600" dirty="0" smtClean="0">
                <a:latin typeface="+mj-lt"/>
              </a:rPr>
              <a:t>Amundsen </a:t>
            </a:r>
            <a:r>
              <a:rPr lang="en-GB" sz="2600" dirty="0" smtClean="0">
                <a:latin typeface="+mj-lt"/>
              </a:rPr>
              <a:t>didn’t even tell his own crew when they set off from Norway aboard the ship </a:t>
            </a:r>
            <a:r>
              <a:rPr lang="en-GB" sz="2600" i="1" dirty="0" err="1" smtClean="0">
                <a:latin typeface="+mj-lt"/>
              </a:rPr>
              <a:t>Fram</a:t>
            </a:r>
            <a:r>
              <a:rPr lang="en-GB" sz="2600" dirty="0" smtClean="0">
                <a:latin typeface="+mj-lt"/>
              </a:rPr>
              <a:t>, just the captain and two others. The rest were told after the ship had sailed thousands of miles south to the island of Madeira.</a:t>
            </a:r>
          </a:p>
          <a:p>
            <a:pPr marL="0" indent="0">
              <a:buNone/>
            </a:pPr>
            <a:endParaRPr lang="en-GB" sz="2600" dirty="0">
              <a:latin typeface="+mj-lt"/>
            </a:endParaRPr>
          </a:p>
          <a:p>
            <a:pPr marL="0" indent="0">
              <a:buNone/>
            </a:pPr>
            <a:r>
              <a:rPr lang="en-GB" sz="2600" dirty="0" smtClean="0">
                <a:latin typeface="+mj-lt"/>
              </a:rPr>
              <a:t>Amundsen was considered to have acted in an ungentlemanly manner which in 1911 was about as serious an accusation as could be made.</a:t>
            </a:r>
            <a:endParaRPr lang="en-GB" sz="26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2" y="0"/>
            <a:ext cx="5063490" cy="6858000"/>
          </a:xfrm>
          <a:prstGeom prst="rect">
            <a:avLst/>
          </a:prstGeom>
        </p:spPr>
      </p:pic>
    </p:spTree>
    <p:extLst>
      <p:ext uri="{BB962C8B-B14F-4D97-AF65-F5344CB8AC3E}">
        <p14:creationId xmlns:p14="http://schemas.microsoft.com/office/powerpoint/2010/main" val="2606745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269" y="101600"/>
            <a:ext cx="8648887" cy="5318449"/>
          </a:xfrm>
        </p:spPr>
        <p:txBody>
          <a:bodyPr>
            <a:noAutofit/>
          </a:bodyPr>
          <a:lstStyle/>
          <a:p>
            <a:pPr lvl="0" eaLnBrk="0" fontAlgn="base" hangingPunct="0">
              <a:lnSpc>
                <a:spcPct val="100000"/>
              </a:lnSpc>
              <a:spcAft>
                <a:spcPct val="0"/>
              </a:spcAft>
            </a:pPr>
            <a:r>
              <a:rPr kumimoji="0" lang="en-US" altLang="en-US" sz="2800" u="none" strike="noStrike" cap="none" normalizeH="0" baseline="0" dirty="0" smtClean="0">
                <a:ln>
                  <a:noFill/>
                </a:ln>
                <a:effectLst/>
              </a:rPr>
              <a:t>After returning from Antarctica, Amundsen paid off his debts and used the money he made to establish a successful shipping business. He</a:t>
            </a:r>
            <a:r>
              <a:rPr kumimoji="0" lang="en-US" altLang="en-US" sz="2800" u="none" strike="noStrike" cap="none" normalizeH="0" dirty="0" smtClean="0">
                <a:ln>
                  <a:noFill/>
                </a:ln>
                <a:effectLst/>
              </a:rPr>
              <a:t> used the money from this to finance exploration of the Arctic by air. He never returned to Antarctica.</a:t>
            </a:r>
            <a:br>
              <a:rPr kumimoji="0" lang="en-US" altLang="en-US" sz="2800" u="none" strike="noStrike" cap="none" normalizeH="0" dirty="0" smtClean="0">
                <a:ln>
                  <a:noFill/>
                </a:ln>
                <a:effectLst/>
              </a:rPr>
            </a:br>
            <a:r>
              <a:rPr kumimoji="0" lang="en-US" altLang="en-US" sz="2800" u="none" strike="noStrike" cap="none" normalizeH="0" baseline="0" dirty="0" smtClean="0">
                <a:ln>
                  <a:noFill/>
                </a:ln>
                <a:effectLst/>
              </a:rPr>
              <a:t/>
            </a:r>
            <a:br>
              <a:rPr kumimoji="0" lang="en-US" altLang="en-US" sz="2800" u="none" strike="noStrike" cap="none" normalizeH="0" baseline="0" dirty="0" smtClean="0">
                <a:ln>
                  <a:noFill/>
                </a:ln>
                <a:effectLst/>
              </a:rPr>
            </a:br>
            <a:r>
              <a:rPr kumimoji="0" lang="en-US" altLang="en-US" sz="2800" u="none" strike="noStrike" cap="none" normalizeH="0" baseline="0" dirty="0" smtClean="0">
                <a:ln>
                  <a:noFill/>
                </a:ln>
                <a:effectLst/>
              </a:rPr>
              <a:t>H</a:t>
            </a:r>
            <a:r>
              <a:rPr lang="en-US" altLang="en-US" sz="2800" dirty="0" smtClean="0"/>
              <a:t>e </a:t>
            </a:r>
            <a:r>
              <a:rPr lang="en-US" altLang="en-US" sz="2800" dirty="0"/>
              <a:t>died </a:t>
            </a:r>
            <a:r>
              <a:rPr lang="en-US" altLang="en-US" sz="2800" dirty="0"/>
              <a:t>in June </a:t>
            </a:r>
            <a:r>
              <a:rPr lang="en-US" altLang="en-US" sz="2800" dirty="0" smtClean="0"/>
              <a:t>1928, </a:t>
            </a:r>
            <a:r>
              <a:rPr lang="en-US" altLang="en-US" sz="2800" dirty="0"/>
              <a:t>17 </a:t>
            </a:r>
            <a:r>
              <a:rPr kumimoji="0" lang="en-US" altLang="en-US" sz="2800" u="none" strike="noStrike" cap="none" normalizeH="0" baseline="0" dirty="0" smtClean="0">
                <a:ln>
                  <a:noFill/>
                </a:ln>
                <a:effectLst/>
              </a:rPr>
              <a:t>years after reaching the </a:t>
            </a:r>
            <a:r>
              <a:rPr lang="en-US" altLang="en-US" sz="2800" dirty="0"/>
              <a:t>pole </a:t>
            </a:r>
            <a:r>
              <a:rPr kumimoji="0" lang="en-US" altLang="en-US" sz="2800" u="none" strike="noStrike" cap="none" normalizeH="0" baseline="0" dirty="0" smtClean="0">
                <a:ln>
                  <a:noFill/>
                </a:ln>
                <a:effectLst/>
              </a:rPr>
              <a:t>with </a:t>
            </a:r>
            <a:r>
              <a:rPr kumimoji="0" lang="en-US" altLang="en-US" sz="2800" u="none" strike="noStrike" cap="none" normalizeH="0" baseline="0" dirty="0" smtClean="0">
                <a:ln>
                  <a:noFill/>
                </a:ln>
                <a:effectLst/>
              </a:rPr>
              <a:t>a crew of five in a small flying boat that took off from </a:t>
            </a:r>
            <a:r>
              <a:rPr kumimoji="0" lang="en-US" altLang="en-US" sz="2800" u="none" strike="noStrike" cap="none" normalizeH="0" baseline="0" dirty="0" err="1" smtClean="0">
                <a:ln>
                  <a:noFill/>
                </a:ln>
                <a:effectLst/>
              </a:rPr>
              <a:t>Tromso</a:t>
            </a:r>
            <a:r>
              <a:rPr kumimoji="0" lang="en-US" altLang="en-US" sz="2800" u="none" strike="noStrike" cap="none" normalizeH="0" baseline="0" dirty="0" smtClean="0">
                <a:ln>
                  <a:noFill/>
                </a:ln>
                <a:effectLst/>
              </a:rPr>
              <a:t>, </a:t>
            </a:r>
            <a:r>
              <a:rPr kumimoji="0" lang="en-US" altLang="en-US" sz="2800" u="none" strike="noStrike" cap="none" normalizeH="0" baseline="0" dirty="0" smtClean="0">
                <a:ln>
                  <a:noFill/>
                </a:ln>
                <a:effectLst/>
              </a:rPr>
              <a:t>Norway. He was on </a:t>
            </a:r>
            <a:r>
              <a:rPr kumimoji="0" lang="en-US" altLang="en-US" sz="2800" u="none" strike="noStrike" cap="none" normalizeH="0" baseline="0" dirty="0" smtClean="0">
                <a:ln>
                  <a:noFill/>
                </a:ln>
                <a:effectLst/>
              </a:rPr>
              <a:t>a rescue mission for the</a:t>
            </a:r>
            <a:r>
              <a:rPr kumimoji="0" lang="en-US" altLang="en-US" sz="2800" u="none" strike="noStrike" cap="none" normalizeH="0" dirty="0" smtClean="0">
                <a:ln>
                  <a:noFill/>
                </a:ln>
                <a:effectLst/>
              </a:rPr>
              <a:t> Italian balloonist </a:t>
            </a:r>
            <a:r>
              <a:rPr kumimoji="0" lang="en-US" altLang="en-US" sz="2800" u="none" strike="noStrike" cap="none" normalizeH="0" baseline="0" dirty="0" smtClean="0">
                <a:ln>
                  <a:noFill/>
                </a:ln>
                <a:effectLst/>
              </a:rPr>
              <a:t>Nobile and two others whose airship had crashed on the way back from the North </a:t>
            </a:r>
            <a:r>
              <a:rPr kumimoji="0" lang="en-US" altLang="en-US" sz="2800" u="none" strike="noStrike" cap="none" normalizeH="0" baseline="0" dirty="0" smtClean="0">
                <a:ln>
                  <a:noFill/>
                </a:ln>
                <a:effectLst/>
              </a:rPr>
              <a:t>Pole</a:t>
            </a:r>
            <a:endParaRPr lang="en-GB" sz="2800" dirty="0"/>
          </a:p>
        </p:txBody>
      </p:sp>
      <p:sp>
        <p:nvSpPr>
          <p:cNvPr id="4" name="Rectangle 1"/>
          <p:cNvSpPr>
            <a:spLocks noChangeArrowheads="1"/>
          </p:cNvSpPr>
          <p:nvPr/>
        </p:nvSpPr>
        <p:spPr bwMode="auto">
          <a:xfrm>
            <a:off x="0" y="248441"/>
            <a:ext cx="8980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436" tIns="190440" rIns="44436" bIns="-4126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smtClean="0">
              <a:ln>
                <a:noFill/>
              </a:ln>
              <a:effectLst/>
            </a:endParaRPr>
          </a:p>
        </p:txBody>
      </p:sp>
      <p:pic>
        <p:nvPicPr>
          <p:cNvPr id="1026" name="Picture 2" descr="bust of Roald Amunds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147483648"/>
            <a:ext cx="3810000" cy="5572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44" y="0"/>
            <a:ext cx="3007736" cy="6858000"/>
          </a:xfrm>
          <a:prstGeom prst="rect">
            <a:avLst/>
          </a:prstGeom>
        </p:spPr>
      </p:pic>
    </p:spTree>
    <p:extLst>
      <p:ext uri="{BB962C8B-B14F-4D97-AF65-F5344CB8AC3E}">
        <p14:creationId xmlns:p14="http://schemas.microsoft.com/office/powerpoint/2010/main" val="1397756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11" y="5080000"/>
            <a:ext cx="11602889" cy="1761067"/>
          </a:xfrm>
        </p:spPr>
        <p:txBody>
          <a:bodyPr>
            <a:noAutofit/>
          </a:bodyPr>
          <a:lstStyle/>
          <a:p>
            <a:pPr lvl="0" eaLnBrk="0" fontAlgn="base" hangingPunct="0">
              <a:lnSpc>
                <a:spcPct val="100000"/>
              </a:lnSpc>
              <a:spcAft>
                <a:spcPct val="0"/>
              </a:spcAft>
            </a:pPr>
            <a:r>
              <a:rPr kumimoji="0" lang="en-US" altLang="en-US" sz="2200" u="none" strike="noStrike" cap="none" normalizeH="0" baseline="0" dirty="0" smtClean="0">
                <a:ln>
                  <a:noFill/>
                </a:ln>
                <a:effectLst/>
              </a:rPr>
              <a:t>Amundsen </a:t>
            </a:r>
            <a:r>
              <a:rPr kumimoji="0" lang="en-US" altLang="en-US" sz="2200" u="none" strike="noStrike" cap="none" normalizeH="0" baseline="0" dirty="0" smtClean="0">
                <a:ln>
                  <a:noFill/>
                </a:ln>
                <a:effectLst/>
              </a:rPr>
              <a:t>took the criticism of the manner in which he became first to the South Pole badly. It is said that he was much troubled by the fact that Scott and his men died, though his actions had no actual impact or influence on Scott's </a:t>
            </a:r>
            <a:r>
              <a:rPr kumimoji="0" lang="en-US" altLang="en-US" sz="2200" u="none" strike="noStrike" cap="none" normalizeH="0" baseline="0" dirty="0" smtClean="0">
                <a:ln>
                  <a:noFill/>
                </a:ln>
                <a:effectLst/>
              </a:rPr>
              <a:t>men prior to their reaching the pole.</a:t>
            </a:r>
            <a:br>
              <a:rPr kumimoji="0" lang="en-US" altLang="en-US" sz="2200" u="none" strike="noStrike" cap="none" normalizeH="0" baseline="0" dirty="0" smtClean="0">
                <a:ln>
                  <a:noFill/>
                </a:ln>
                <a:effectLst/>
              </a:rPr>
            </a:br>
            <a:r>
              <a:rPr lang="en-US" altLang="en-US" sz="2200" dirty="0"/>
              <a:t/>
            </a:r>
            <a:br>
              <a:rPr lang="en-US" altLang="en-US" sz="2200" dirty="0"/>
            </a:br>
            <a:r>
              <a:rPr kumimoji="0" lang="en-US" altLang="en-US" sz="2200" u="none" strike="noStrike" cap="none" normalizeH="0" baseline="0" dirty="0" smtClean="0">
                <a:ln>
                  <a:noFill/>
                </a:ln>
                <a:effectLst/>
              </a:rPr>
              <a:t>He </a:t>
            </a:r>
            <a:r>
              <a:rPr kumimoji="0" lang="en-US" altLang="en-US" sz="2200" u="none" strike="noStrike" cap="none" normalizeH="0" baseline="0" dirty="0" smtClean="0">
                <a:ln>
                  <a:noFill/>
                </a:ln>
                <a:effectLst/>
              </a:rPr>
              <a:t>was described as unhappy and that he felt the rest of his life to be an anti-climax.</a:t>
            </a:r>
            <a:endParaRPr lang="en-GB" sz="2200" dirty="0"/>
          </a:p>
        </p:txBody>
      </p:sp>
      <p:sp>
        <p:nvSpPr>
          <p:cNvPr id="4" name="Rectangle 1"/>
          <p:cNvSpPr>
            <a:spLocks noChangeArrowheads="1"/>
          </p:cNvSpPr>
          <p:nvPr/>
        </p:nvSpPr>
        <p:spPr bwMode="auto">
          <a:xfrm>
            <a:off x="0" y="248441"/>
            <a:ext cx="8980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436" tIns="190440" rIns="44436" bIns="-4126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smtClean="0">
              <a:ln>
                <a:noFill/>
              </a:ln>
              <a:effectLst/>
            </a:endParaRPr>
          </a:p>
        </p:txBody>
      </p:sp>
      <p:pic>
        <p:nvPicPr>
          <p:cNvPr id="1026" name="Picture 2" descr="bust of Roald Amunds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428" y="-2145383916"/>
            <a:ext cx="3810000" cy="5572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112" y="0"/>
            <a:ext cx="8128000" cy="5080000"/>
          </a:xfrm>
          <a:prstGeom prst="rect">
            <a:avLst/>
          </a:prstGeom>
        </p:spPr>
      </p:pic>
      <p:sp>
        <p:nvSpPr>
          <p:cNvPr id="6" name="TextBox 5"/>
          <p:cNvSpPr txBox="1"/>
          <p:nvPr/>
        </p:nvSpPr>
        <p:spPr>
          <a:xfrm>
            <a:off x="10227733" y="124178"/>
            <a:ext cx="1490134" cy="2308324"/>
          </a:xfrm>
          <a:prstGeom prst="rect">
            <a:avLst/>
          </a:prstGeom>
          <a:noFill/>
        </p:spPr>
        <p:txBody>
          <a:bodyPr wrap="square" rtlCol="0">
            <a:spAutoFit/>
          </a:bodyPr>
          <a:lstStyle/>
          <a:p>
            <a:r>
              <a:rPr lang="en-GB" dirty="0" smtClean="0"/>
              <a:t>Amundsen and his party at the South Pole, they left a small tent and a message for Scott</a:t>
            </a:r>
            <a:endParaRPr lang="en-GB" dirty="0"/>
          </a:p>
        </p:txBody>
      </p:sp>
    </p:spTree>
    <p:extLst>
      <p:ext uri="{BB962C8B-B14F-4D97-AF65-F5344CB8AC3E}">
        <p14:creationId xmlns:p14="http://schemas.microsoft.com/office/powerpoint/2010/main" val="1044041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3511" y="202097"/>
            <a:ext cx="6672309" cy="6329331"/>
          </a:xfrm>
        </p:spPr>
        <p:txBody>
          <a:bodyPr>
            <a:normAutofit/>
          </a:bodyPr>
          <a:lstStyle/>
          <a:p>
            <a:pPr marL="0" indent="0">
              <a:buNone/>
            </a:pPr>
            <a:r>
              <a:rPr lang="en-US" altLang="en-US" dirty="0" smtClean="0">
                <a:latin typeface="+mj-lt"/>
              </a:rPr>
              <a:t>Amundsen didn't </a:t>
            </a:r>
            <a:r>
              <a:rPr lang="en-US" altLang="en-US" dirty="0">
                <a:latin typeface="+mj-lt"/>
              </a:rPr>
              <a:t>receive the same adulation or financial security as his </a:t>
            </a:r>
            <a:r>
              <a:rPr lang="en-US" altLang="en-US" dirty="0" smtClean="0">
                <a:latin typeface="+mj-lt"/>
              </a:rPr>
              <a:t>mentor, the Norwegian explorer and national hero </a:t>
            </a:r>
            <a:r>
              <a:rPr lang="en-US" altLang="en-US" dirty="0">
                <a:latin typeface="+mj-lt"/>
              </a:rPr>
              <a:t>Nansen, even though </a:t>
            </a:r>
            <a:r>
              <a:rPr lang="en-US" altLang="en-US" dirty="0" smtClean="0">
                <a:latin typeface="+mj-lt"/>
              </a:rPr>
              <a:t>his achievements </a:t>
            </a:r>
            <a:r>
              <a:rPr lang="en-US" altLang="en-US" dirty="0">
                <a:latin typeface="+mj-lt"/>
              </a:rPr>
              <a:t>eclipsed </a:t>
            </a:r>
            <a:r>
              <a:rPr lang="en-US" altLang="en-US" dirty="0" smtClean="0">
                <a:latin typeface="+mj-lt"/>
              </a:rPr>
              <a:t>those of Nansen.</a:t>
            </a:r>
          </a:p>
          <a:p>
            <a:pPr marL="0" indent="0">
              <a:buNone/>
            </a:pPr>
            <a:endParaRPr lang="en-US" altLang="en-US" dirty="0">
              <a:latin typeface="+mj-lt"/>
            </a:endParaRPr>
          </a:p>
          <a:p>
            <a:pPr marL="0" indent="0">
              <a:buNone/>
            </a:pPr>
            <a:r>
              <a:rPr lang="en-US" altLang="en-US" dirty="0">
                <a:latin typeface="+mj-lt"/>
              </a:rPr>
              <a:t>Amundsen </a:t>
            </a:r>
            <a:r>
              <a:rPr lang="en-US" altLang="en-US" dirty="0" smtClean="0">
                <a:latin typeface="+mj-lt"/>
              </a:rPr>
              <a:t>had </a:t>
            </a:r>
            <a:r>
              <a:rPr lang="en-US" altLang="en-US" dirty="0">
                <a:latin typeface="+mj-lt"/>
              </a:rPr>
              <a:t>become the first person to visit both poles when he drifted over the </a:t>
            </a:r>
            <a:r>
              <a:rPr lang="en-US" altLang="en-US" dirty="0" smtClean="0">
                <a:latin typeface="+mj-lt"/>
              </a:rPr>
              <a:t>north pole </a:t>
            </a:r>
            <a:r>
              <a:rPr lang="en-US" altLang="en-US" dirty="0">
                <a:latin typeface="+mj-lt"/>
              </a:rPr>
              <a:t>in an airship from Spitsbergen in Norway to Alaska in 1926 and had led the first successful navigation of the fabled North-West Passage in 1903-1906 in the </a:t>
            </a:r>
            <a:r>
              <a:rPr lang="en-US" altLang="en-US" i="1" dirty="0" err="1">
                <a:latin typeface="+mj-lt"/>
              </a:rPr>
              <a:t>Gjoa</a:t>
            </a:r>
            <a:r>
              <a:rPr lang="en-US" altLang="en-US" dirty="0" smtClean="0">
                <a:latin typeface="+mj-lt"/>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93323" cy="6858000"/>
          </a:xfrm>
          <a:prstGeom prst="rect">
            <a:avLst/>
          </a:prstGeom>
        </p:spPr>
      </p:pic>
    </p:spTree>
    <p:extLst>
      <p:ext uri="{BB962C8B-B14F-4D97-AF65-F5344CB8AC3E}">
        <p14:creationId xmlns:p14="http://schemas.microsoft.com/office/powerpoint/2010/main" val="2621366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TotalTime>
  <Words>775</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Expedition Leaders of the Heroic Age of Antarctic Exploration</vt:lpstr>
      <vt:lpstr>Roald Amundsen 1872 - 1928</vt:lpstr>
      <vt:lpstr>Amundsen was 39 years old at the time, he was an expert in polar travel having spent his whole adult life involved in extreme travel and exploration in the Arctic.  Wild places and exploration were what he lived for.  Amundsen had lived alongside Inuit peoples in the Arctic, he learned their survival techniques, how to travel with dog sleds and how to dress for extreme cold using furs whether at rest or involved in strenuous activity.</vt:lpstr>
      <vt:lpstr>The men he took with him were also experienced in polar conditions.  His South Pole journey was very focussed, there were virtually no scientific measurements taken and no scientists.  The trip was meticulously planned and executed, every detail of food stores and all equipment was tested and evaluated in advance and modified if necessary, nothing was left to chance if it could possibly be addressed.  He proved beyond any doubt that planning and skill in using dogs and skis were of extreme importance in a polar environment where “difficulties” could mean the difference between success or death.</vt:lpstr>
      <vt:lpstr>PowerPoint Presentation</vt:lpstr>
      <vt:lpstr>PowerPoint Presentation</vt:lpstr>
      <vt:lpstr>After returning from Antarctica, Amundsen paid off his debts and used the money he made to establish a successful shipping business. He used the money from this to finance exploration of the Arctic by air. He never returned to Antarctica.  He died in June 1928, 17 years after reaching the pole with a crew of five in a small flying boat that took off from Tromso, Norway. He was on a rescue mission for the Italian balloonist Nobile and two others whose airship had crashed on the way back from the North Pole</vt:lpstr>
      <vt:lpstr>Amundsen took the criticism of the manner in which he became first to the South Pole badly. It is said that he was much troubled by the fact that Scott and his men died, though his actions had no actual impact or influence on Scott's men prior to their reaching the pole.  He was described as unhappy and that he felt the rest of his life to be an anti-climax.</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 Leaders of the Heroic Age of Antarctic Exploration</dc:title>
  <dc:creator>Dad</dc:creator>
  <cp:lastModifiedBy>Dad</cp:lastModifiedBy>
  <cp:revision>25</cp:revision>
  <dcterms:created xsi:type="dcterms:W3CDTF">2015-09-14T10:01:19Z</dcterms:created>
  <dcterms:modified xsi:type="dcterms:W3CDTF">2018-07-16T13:21:04Z</dcterms:modified>
</cp:coreProperties>
</file>