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Lst>
  <p:sldIdLst>
    <p:sldId id="256" r:id="rId2"/>
    <p:sldId id="257" r:id="rId3"/>
    <p:sldId id="259" r:id="rId4"/>
    <p:sldId id="260"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5" r:id="rId24"/>
    <p:sldId id="279" r:id="rId25"/>
    <p:sldId id="282" r:id="rId26"/>
    <p:sldId id="280"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4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1" autoAdjust="0"/>
  </p:normalViewPr>
  <p:slideViewPr>
    <p:cSldViewPr snapToGrid="0">
      <p:cViewPr varScale="1">
        <p:scale>
          <a:sx n="100" d="100"/>
          <a:sy n="100" d="100"/>
        </p:scale>
        <p:origin x="216" y="114"/>
      </p:cViewPr>
      <p:guideLst/>
    </p:cSldViewPr>
  </p:slideViewPr>
  <p:outlineViewPr>
    <p:cViewPr>
      <p:scale>
        <a:sx n="33" d="100"/>
        <a:sy n="33" d="100"/>
      </p:scale>
      <p:origin x="0" y="-10656"/>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F20C803-DA07-4978-B28D-9EC03605E325}" type="datetimeFigureOut">
              <a:rPr lang="en-GB" smtClean="0"/>
              <a:t>23/03/2018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27255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20C803-DA07-4978-B28D-9EC03605E325}" type="datetimeFigureOut">
              <a:rPr lang="en-GB" smtClean="0"/>
              <a:t>23/03/2018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406755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20C803-DA07-4978-B28D-9EC03605E325}" type="datetimeFigureOut">
              <a:rPr lang="en-GB" smtClean="0"/>
              <a:t>23/03/2018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28710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20C803-DA07-4978-B28D-9EC03605E325}" type="datetimeFigureOut">
              <a:rPr lang="en-GB" smtClean="0"/>
              <a:t>23/03/2018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6218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20C803-DA07-4978-B28D-9EC03605E325}" type="datetimeFigureOut">
              <a:rPr lang="en-GB" smtClean="0"/>
              <a:t>23/03/2018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305844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F20C803-DA07-4978-B28D-9EC03605E325}" type="datetimeFigureOut">
              <a:rPr lang="en-GB" smtClean="0"/>
              <a:t>23/03/2018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9240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F20C803-DA07-4978-B28D-9EC03605E325}" type="datetimeFigureOut">
              <a:rPr lang="en-GB" smtClean="0"/>
              <a:t>23/03/2018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387906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F20C803-DA07-4978-B28D-9EC03605E325}" type="datetimeFigureOut">
              <a:rPr lang="en-GB" smtClean="0"/>
              <a:t>23/03/2018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184661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0C803-DA07-4978-B28D-9EC03605E325}" type="datetimeFigureOut">
              <a:rPr lang="en-GB" smtClean="0"/>
              <a:t>23/03/2018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23258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0C803-DA07-4978-B28D-9EC03605E325}" type="datetimeFigureOut">
              <a:rPr lang="en-GB" smtClean="0"/>
              <a:t>23/03/2018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29276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0C803-DA07-4978-B28D-9EC03605E325}" type="datetimeFigureOut">
              <a:rPr lang="en-GB" smtClean="0"/>
              <a:t>23/03/2018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83D0A6-BF34-4143-A7E4-935F2A8C109C}" type="slidenum">
              <a:rPr lang="en-GB" smtClean="0"/>
              <a:t>‹#›</a:t>
            </a:fld>
            <a:endParaRPr lang="en-GB"/>
          </a:p>
        </p:txBody>
      </p:sp>
    </p:spTree>
    <p:extLst>
      <p:ext uri="{BB962C8B-B14F-4D97-AF65-F5344CB8AC3E}">
        <p14:creationId xmlns:p14="http://schemas.microsoft.com/office/powerpoint/2010/main" val="395722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0C803-DA07-4978-B28D-9EC03605E325}" type="datetimeFigureOut">
              <a:rPr lang="en-GB" smtClean="0"/>
              <a:t>23/03/2018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3D0A6-BF34-4143-A7E4-935F2A8C109C}" type="slidenum">
              <a:rPr lang="en-GB" smtClean="0"/>
              <a:t>‹#›</a:t>
            </a:fld>
            <a:endParaRPr lang="en-GB"/>
          </a:p>
        </p:txBody>
      </p:sp>
    </p:spTree>
    <p:extLst>
      <p:ext uri="{BB962C8B-B14F-4D97-AF65-F5344CB8AC3E}">
        <p14:creationId xmlns:p14="http://schemas.microsoft.com/office/powerpoint/2010/main" val="541855253"/>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thewhaler@gmail.com" TargetMode="External"/><Relationship Id="rId2" Type="http://schemas.openxmlformats.org/officeDocument/2006/relationships/hyperlink" Target="http://www.coolantarctica.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Sir Ernest Shackleton and the Endurance Expedition</a:t>
            </a:r>
            <a:endParaRPr lang="en-GB" dirty="0"/>
          </a:p>
        </p:txBody>
      </p:sp>
      <p:sp>
        <p:nvSpPr>
          <p:cNvPr id="3" name="TextBox 2"/>
          <p:cNvSpPr txBox="1"/>
          <p:nvPr/>
        </p:nvSpPr>
        <p:spPr>
          <a:xfrm>
            <a:off x="123567" y="5842337"/>
            <a:ext cx="11829535" cy="1015663"/>
          </a:xfrm>
          <a:prstGeom prst="rect">
            <a:avLst/>
          </a:prstGeom>
          <a:noFill/>
        </p:spPr>
        <p:txBody>
          <a:bodyPr wrap="square" rtlCol="0">
            <a:spAutoFit/>
          </a:bodyPr>
          <a:lstStyle/>
          <a:p>
            <a:r>
              <a:rPr lang="en-US" altLang="en-US" sz="1200" b="1" dirty="0" smtClean="0"/>
              <a:t>Copyright</a:t>
            </a:r>
            <a:r>
              <a:rPr lang="en-US" altLang="en-US" sz="1200" b="1" dirty="0"/>
              <a:t>: </a:t>
            </a:r>
            <a:r>
              <a:rPr lang="en-US" altLang="en-US" sz="1200" dirty="0"/>
              <a:t>Material on these pages is copyright Paul Ward / </a:t>
            </a:r>
            <a:r>
              <a:rPr lang="en-US" altLang="en-US" sz="1200" dirty="0" smtClean="0">
                <a:hlinkClick r:id="rId2"/>
              </a:rPr>
              <a:t>CoolAntarctica.com</a:t>
            </a:r>
            <a:r>
              <a:rPr lang="en-US" altLang="en-US" sz="1200" dirty="0" smtClean="0"/>
              <a:t>. It may </a:t>
            </a:r>
            <a:r>
              <a:rPr lang="en-US" altLang="en-US" sz="1200" dirty="0"/>
              <a:t>be </a:t>
            </a:r>
            <a:r>
              <a:rPr lang="en-US" altLang="en-US" sz="1200" dirty="0" smtClean="0"/>
              <a:t>used as a presentation or printed </a:t>
            </a:r>
            <a:r>
              <a:rPr lang="en-US" altLang="en-US" sz="1200" dirty="0"/>
              <a:t>for personal </a:t>
            </a:r>
            <a:r>
              <a:rPr lang="en-US" altLang="en-US" sz="1200" dirty="0" smtClean="0"/>
              <a:t>or </a:t>
            </a:r>
            <a:r>
              <a:rPr lang="en-US" altLang="en-US" sz="1200" dirty="0"/>
              <a:t>public performance </a:t>
            </a:r>
            <a:r>
              <a:rPr lang="en-US" altLang="en-US" sz="1200" dirty="0" smtClean="0"/>
              <a:t>as </a:t>
            </a:r>
            <a:r>
              <a:rPr lang="en-US" altLang="en-US" sz="1200" dirty="0"/>
              <a:t>long as it is not for direct </a:t>
            </a:r>
            <a:r>
              <a:rPr lang="en-US" altLang="en-US" sz="1200" dirty="0" smtClean="0"/>
              <a:t>or indirect </a:t>
            </a:r>
            <a:r>
              <a:rPr lang="en-US" altLang="en-US" sz="1200" dirty="0"/>
              <a:t>commercial </a:t>
            </a:r>
            <a:r>
              <a:rPr lang="en-US" altLang="en-US" sz="1200" dirty="0" smtClean="0"/>
              <a:t>use (no pay to view, no use behind a paywall). </a:t>
            </a:r>
            <a:r>
              <a:rPr lang="en-US" altLang="en-US" sz="1200" dirty="0"/>
              <a:t>It may be altered or modified, but not made publically available or transmitted to others in original or modified </a:t>
            </a:r>
            <a:r>
              <a:rPr lang="en-US" altLang="en-US" sz="1200" dirty="0" smtClean="0"/>
              <a:t>form without </a:t>
            </a:r>
            <a:r>
              <a:rPr lang="en-US" altLang="en-US" sz="1200" dirty="0"/>
              <a:t>the written permission of Paul Ward / CoolAntarctica.com. Don’t even think about trying to sell this free resource</a:t>
            </a:r>
            <a:r>
              <a:rPr lang="en-US" altLang="en-US" sz="1200" dirty="0" smtClean="0"/>
              <a:t>. Most of the pictures are in the public domain.</a:t>
            </a:r>
            <a:endParaRPr lang="en-US" altLang="en-US" sz="1200" dirty="0"/>
          </a:p>
          <a:p>
            <a:endParaRPr lang="en-US" altLang="en-US" sz="1200" dirty="0"/>
          </a:p>
          <a:p>
            <a:r>
              <a:rPr lang="en-US" altLang="en-US" sz="1200" dirty="0"/>
              <a:t>This copyright notice must appear wherever this material is used. Any queries please </a:t>
            </a:r>
            <a:r>
              <a:rPr lang="en-US" altLang="en-US" sz="1200" dirty="0" smtClean="0">
                <a:hlinkClick r:id="rId3"/>
              </a:rPr>
              <a:t>email</a:t>
            </a:r>
            <a:endParaRPr lang="en-US" altLang="en-US" sz="1200" dirty="0"/>
          </a:p>
        </p:txBody>
      </p:sp>
    </p:spTree>
    <p:extLst>
      <p:ext uri="{BB962C8B-B14F-4D97-AF65-F5344CB8AC3E}">
        <p14:creationId xmlns:p14="http://schemas.microsoft.com/office/powerpoint/2010/main" val="248819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85" y="93276"/>
            <a:ext cx="6147486" cy="6398140"/>
          </a:xfrm>
        </p:spPr>
        <p:txBody>
          <a:bodyPr>
            <a:normAutofit fontScale="90000"/>
          </a:bodyPr>
          <a:lstStyle/>
          <a:p>
            <a:r>
              <a:rPr lang="en-GB" sz="3600" dirty="0" smtClean="0"/>
              <a:t>The dogs had been brought from England on the Endurance, some pups were born on the journey south, they would join the sled teams when they were big and strong enough.</a:t>
            </a:r>
            <a:br>
              <a:rPr lang="en-GB" sz="3600" dirty="0" smtClean="0"/>
            </a:br>
            <a:r>
              <a:rPr lang="en-GB" sz="3600" dirty="0"/>
              <a:t/>
            </a:r>
            <a:br>
              <a:rPr lang="en-GB" sz="3600" dirty="0"/>
            </a:br>
            <a:r>
              <a:rPr lang="en-GB" sz="3600" dirty="0" smtClean="0"/>
              <a:t>Trips by dog sled were popular in the quiet winter months when there was little else to do, as well as being a requirement to exercise the dogs and allow the men to practise their dog sled driving skills.</a:t>
            </a:r>
            <a:endParaRPr lang="en-GB" sz="36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6662057" y="-1"/>
            <a:ext cx="5529943" cy="6866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24"/>
            <a:ext cx="9619013" cy="6858000"/>
          </a:xfrm>
          <a:prstGeom prst="rect">
            <a:avLst/>
          </a:prstGeom>
        </p:spPr>
      </p:pic>
    </p:spTree>
    <p:extLst>
      <p:ext uri="{BB962C8B-B14F-4D97-AF65-F5344CB8AC3E}">
        <p14:creationId xmlns:p14="http://schemas.microsoft.com/office/powerpoint/2010/main" val="367778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59" y="159179"/>
            <a:ext cx="6534665" cy="6571135"/>
          </a:xfrm>
        </p:spPr>
        <p:txBody>
          <a:bodyPr>
            <a:normAutofit/>
          </a:bodyPr>
          <a:lstStyle/>
          <a:p>
            <a:r>
              <a:rPr lang="en-GB" sz="3600" dirty="0" smtClean="0"/>
              <a:t>All through the winter, the crew were looking forwards  to being released in the spring to carry on their expedition.</a:t>
            </a:r>
            <a:br>
              <a:rPr lang="en-GB" sz="3600" dirty="0" smtClean="0"/>
            </a:br>
            <a:r>
              <a:rPr lang="en-GB" sz="3600" dirty="0"/>
              <a:t/>
            </a:r>
            <a:br>
              <a:rPr lang="en-GB" sz="3600" dirty="0"/>
            </a:br>
            <a:r>
              <a:rPr lang="en-GB" sz="3600" dirty="0" smtClean="0"/>
              <a:t>In September 1915 however, the surrounding pack ice started to push on the ship, it creaked and groaned, floors buckled, doors no longer closed. Then the pressure was relaxed and the ship lived again, but was left tilted over at 15 degrees.</a:t>
            </a:r>
            <a:endParaRPr lang="en-GB"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3929" y="8976"/>
            <a:ext cx="5192212" cy="6849023"/>
          </a:xfrm>
          <a:prstGeom prst="rect">
            <a:avLst/>
          </a:prstGeom>
        </p:spPr>
      </p:pic>
    </p:spTree>
    <p:extLst>
      <p:ext uri="{BB962C8B-B14F-4D97-AF65-F5344CB8AC3E}">
        <p14:creationId xmlns:p14="http://schemas.microsoft.com/office/powerpoint/2010/main" val="223249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21" y="93276"/>
            <a:ext cx="11666837" cy="6365189"/>
          </a:xfrm>
        </p:spPr>
        <p:txBody>
          <a:bodyPr>
            <a:normAutofit/>
          </a:bodyPr>
          <a:lstStyle/>
          <a:p>
            <a:r>
              <a:rPr lang="en-GB" sz="3200" dirty="0" smtClean="0"/>
              <a:t>In late October, the ice pressed again, this time the ship sprang a leak.</a:t>
            </a:r>
            <a:br>
              <a:rPr lang="en-GB" sz="3200" dirty="0" smtClean="0"/>
            </a:br>
            <a:r>
              <a:rPr lang="en-GB" sz="3200" dirty="0"/>
              <a:t/>
            </a:r>
            <a:br>
              <a:rPr lang="en-GB" sz="3200" dirty="0"/>
            </a:br>
            <a:r>
              <a:rPr lang="en-GB" sz="3200" dirty="0" smtClean="0"/>
              <a:t>The pressure continued, Shackleton ordered all stores and equipment to be taken off the ship which was now beyond hope. This</a:t>
            </a:r>
            <a:r>
              <a:rPr lang="en-GB" sz="3200" baseline="0" dirty="0" smtClean="0"/>
              <a:t> first place off the ship became known as “Dump Camp” because of the amount of gear that was thrown away there.</a:t>
            </a:r>
            <a:br>
              <a:rPr lang="en-GB" sz="3200" baseline="0" dirty="0" smtClean="0"/>
            </a:br>
            <a:r>
              <a:rPr lang="en-GB" sz="3200" dirty="0"/>
              <a:t/>
            </a:r>
            <a:br>
              <a:rPr lang="en-GB" sz="3200" dirty="0"/>
            </a:br>
            <a:r>
              <a:rPr lang="en-GB" sz="3200" dirty="0" smtClean="0"/>
              <a:t>“Ocean Camp” was established a mile and half from the Endurance on more solid older ice.</a:t>
            </a:r>
            <a:br>
              <a:rPr lang="en-GB" sz="3200" dirty="0" smtClean="0"/>
            </a:br>
            <a:r>
              <a:rPr lang="en-GB" sz="3200" dirty="0"/>
              <a:t/>
            </a:r>
            <a:br>
              <a:rPr lang="en-GB" sz="3200" dirty="0"/>
            </a:br>
            <a:r>
              <a:rPr lang="en-GB" sz="3200" dirty="0" smtClean="0"/>
              <a:t>On the 21</a:t>
            </a:r>
            <a:r>
              <a:rPr lang="en-GB" sz="3200" baseline="30000" dirty="0" smtClean="0"/>
              <a:t>st</a:t>
            </a:r>
            <a:r>
              <a:rPr lang="en-GB" sz="3200" dirty="0" smtClean="0"/>
              <a:t> of November 1915, the broken and splintered ship sank below the ice into the Weddell Sea.</a:t>
            </a:r>
            <a:endParaRPr lang="en-GB" sz="3200" dirty="0"/>
          </a:p>
        </p:txBody>
      </p:sp>
    </p:spTree>
    <p:extLst>
      <p:ext uri="{BB962C8B-B14F-4D97-AF65-F5344CB8AC3E}">
        <p14:creationId xmlns:p14="http://schemas.microsoft.com/office/powerpoint/2010/main" val="19110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026" y="0"/>
            <a:ext cx="9354974" cy="688461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68389"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475" y="0"/>
            <a:ext cx="9737525" cy="6858000"/>
          </a:xfrm>
          <a:prstGeom prst="rect">
            <a:avLst/>
          </a:prstGeom>
        </p:spPr>
      </p:pic>
    </p:spTree>
    <p:extLst>
      <p:ext uri="{BB962C8B-B14F-4D97-AF65-F5344CB8AC3E}">
        <p14:creationId xmlns:p14="http://schemas.microsoft.com/office/powerpoint/2010/main" val="39362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81" y="60325"/>
            <a:ext cx="4631724" cy="5607307"/>
          </a:xfrm>
        </p:spPr>
        <p:txBody>
          <a:bodyPr>
            <a:normAutofit/>
          </a:bodyPr>
          <a:lstStyle/>
          <a:p>
            <a:r>
              <a:rPr lang="en-GB" sz="3600" dirty="0" smtClean="0"/>
              <a:t>The crew now were living at “Ocean Camp”.</a:t>
            </a:r>
            <a:br>
              <a:rPr lang="en-GB" sz="3600" dirty="0" smtClean="0"/>
            </a:br>
            <a:r>
              <a:rPr lang="en-GB" sz="3600" dirty="0"/>
              <a:t/>
            </a:r>
            <a:br>
              <a:rPr lang="en-GB" sz="3600" dirty="0"/>
            </a:br>
            <a:r>
              <a:rPr lang="en-GB" sz="3600" dirty="0" smtClean="0"/>
              <a:t>There was no radio, no-one in the outside world knew what had happened, no rescue was going to come. They were on their own.</a:t>
            </a:r>
            <a:endParaRPr lang="en-GB"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080" y="1"/>
            <a:ext cx="7505875" cy="5585254"/>
          </a:xfrm>
          <a:prstGeom prst="rect">
            <a:avLst/>
          </a:prstGeom>
        </p:spPr>
      </p:pic>
      <p:sp>
        <p:nvSpPr>
          <p:cNvPr id="6" name="TextBox 5"/>
          <p:cNvSpPr txBox="1"/>
          <p:nvPr/>
        </p:nvSpPr>
        <p:spPr>
          <a:xfrm>
            <a:off x="5272216" y="5667632"/>
            <a:ext cx="6524368" cy="369332"/>
          </a:xfrm>
          <a:prstGeom prst="rect">
            <a:avLst/>
          </a:prstGeom>
          <a:noFill/>
        </p:spPr>
        <p:txBody>
          <a:bodyPr wrap="square" rtlCol="0">
            <a:spAutoFit/>
          </a:bodyPr>
          <a:lstStyle/>
          <a:p>
            <a:pPr algn="ctr"/>
            <a:r>
              <a:rPr lang="en-GB" dirty="0" smtClean="0"/>
              <a:t>Ocean Camp on the sea-ice, Ernest Shackleton at left</a:t>
            </a:r>
            <a:endParaRPr lang="en-GB" dirty="0"/>
          </a:p>
        </p:txBody>
      </p:sp>
    </p:spTree>
    <p:extLst>
      <p:ext uri="{BB962C8B-B14F-4D97-AF65-F5344CB8AC3E}">
        <p14:creationId xmlns:p14="http://schemas.microsoft.com/office/powerpoint/2010/main" val="23275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33" y="85039"/>
            <a:ext cx="4878859" cy="6711177"/>
          </a:xfrm>
        </p:spPr>
        <p:txBody>
          <a:bodyPr>
            <a:normAutofit/>
          </a:bodyPr>
          <a:lstStyle/>
          <a:p>
            <a:r>
              <a:rPr lang="en-GB" sz="2800" dirty="0" smtClean="0"/>
              <a:t>The ice was still drifting north, so they stayed at</a:t>
            </a:r>
            <a:r>
              <a:rPr lang="en-GB" sz="2800" baseline="0" dirty="0" smtClean="0"/>
              <a:t> Ocean Camp </a:t>
            </a:r>
            <a:r>
              <a:rPr lang="en-GB" sz="2800" dirty="0" smtClean="0"/>
              <a:t>for a month.</a:t>
            </a:r>
            <a:br>
              <a:rPr lang="en-GB" sz="2800" dirty="0" smtClean="0"/>
            </a:br>
            <a:r>
              <a:rPr lang="en-GB" sz="2800" dirty="0" smtClean="0"/>
              <a:t/>
            </a:r>
            <a:br>
              <a:rPr lang="en-GB" sz="2800" dirty="0" smtClean="0"/>
            </a:br>
            <a:r>
              <a:rPr lang="en-GB" sz="2800" dirty="0" smtClean="0"/>
              <a:t>On the 23</a:t>
            </a:r>
            <a:r>
              <a:rPr lang="en-GB" sz="2800" baseline="30000" dirty="0" smtClean="0"/>
              <a:t>rd</a:t>
            </a:r>
            <a:r>
              <a:rPr lang="en-GB" sz="2800" baseline="0" dirty="0" smtClean="0"/>
              <a:t> </a:t>
            </a:r>
            <a:r>
              <a:rPr lang="en-GB" sz="2800" dirty="0" smtClean="0"/>
              <a:t>of December Shackleton decided to start to move Westwards towards Paulet Island where he knew there was a substantial food depot, the camp was abandoned and the crew and dogs started to drag sleds and three  lifeboats from the Endurance across the sea-ice. A reconnaissance by dog sled had  shown the ice to be flat and suitable for travelling as far as the eye could see.</a:t>
            </a:r>
            <a:endParaRPr lang="en-GB"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437" y="0"/>
            <a:ext cx="7278430" cy="51156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863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05" y="82379"/>
            <a:ext cx="6180438" cy="6326660"/>
          </a:xfrm>
        </p:spPr>
        <p:txBody>
          <a:bodyPr>
            <a:normAutofit/>
          </a:bodyPr>
          <a:lstStyle/>
          <a:p>
            <a:r>
              <a:rPr lang="en-GB" sz="3200" b="1" dirty="0"/>
              <a:t>16 -</a:t>
            </a:r>
            <a:r>
              <a:rPr lang="en-GB" sz="3200" dirty="0"/>
              <a:t> After only a week un-negotiable broken and ridged ice to 5m high was encountered, a new camp is established "Patience Camp", they were to live there on the floe for nearly three and a half months.</a:t>
            </a:r>
            <a:r>
              <a:rPr lang="en-GB" sz="3200" dirty="0" smtClean="0"/>
              <a:t/>
            </a:r>
            <a:br>
              <a:rPr lang="en-GB" sz="3200" dirty="0" smtClean="0"/>
            </a:br>
            <a:r>
              <a:rPr lang="en-GB" sz="3200" dirty="0"/>
              <a:t/>
            </a:r>
            <a:br>
              <a:rPr lang="en-GB" sz="3200" dirty="0"/>
            </a:br>
            <a:r>
              <a:rPr lang="en-GB" sz="3200" dirty="0" smtClean="0"/>
              <a:t>On the 9</a:t>
            </a:r>
            <a:r>
              <a:rPr lang="en-GB" sz="3200" baseline="30000" dirty="0" smtClean="0"/>
              <a:t>th</a:t>
            </a:r>
            <a:r>
              <a:rPr lang="en-GB" sz="3200" dirty="0" smtClean="0"/>
              <a:t> of April 1916 the ice around had broken and the floe was surrounded by water.</a:t>
            </a:r>
            <a:br>
              <a:rPr lang="en-GB" sz="3200" dirty="0" smtClean="0"/>
            </a:br>
            <a:r>
              <a:rPr lang="en-GB" sz="3200" dirty="0"/>
              <a:t/>
            </a:r>
            <a:br>
              <a:rPr lang="en-GB" sz="3200" dirty="0"/>
            </a:br>
            <a:r>
              <a:rPr lang="en-GB" sz="3200" dirty="0" smtClean="0"/>
              <a:t>It was time to take to the boats and head towards the South Shetland Islands.</a:t>
            </a: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6548" y="-2060"/>
            <a:ext cx="5170500" cy="6858000"/>
          </a:xfrm>
          <a:prstGeom prst="rect">
            <a:avLst/>
          </a:prstGeom>
        </p:spPr>
      </p:pic>
    </p:spTree>
    <p:extLst>
      <p:ext uri="{BB962C8B-B14F-4D97-AF65-F5344CB8AC3E}">
        <p14:creationId xmlns:p14="http://schemas.microsoft.com/office/powerpoint/2010/main" val="18925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01497" cy="6711178"/>
          </a:xfrm>
        </p:spPr>
        <p:txBody>
          <a:bodyPr>
            <a:normAutofit fontScale="90000"/>
          </a:bodyPr>
          <a:lstStyle/>
          <a:p>
            <a:r>
              <a:rPr lang="en-GB" sz="3600" dirty="0" smtClean="0"/>
              <a:t>For five days, the men rowed and sailed the boats across the sea dotted with ice-bergs and pack-ice.</a:t>
            </a:r>
            <a:br>
              <a:rPr lang="en-GB" sz="3600" dirty="0" smtClean="0"/>
            </a:br>
            <a:r>
              <a:rPr lang="en-GB" sz="3600" dirty="0"/>
              <a:t/>
            </a:r>
            <a:br>
              <a:rPr lang="en-GB" sz="3600" dirty="0"/>
            </a:br>
            <a:r>
              <a:rPr lang="en-GB" sz="3600" dirty="0" smtClean="0"/>
              <a:t>For some of them this was the hardest part of the journey, wet and cold all the time, virtually no food or drinking water, little sleep and many cases of frost bite.</a:t>
            </a:r>
            <a:br>
              <a:rPr lang="en-GB" sz="3600" dirty="0" smtClean="0"/>
            </a:br>
            <a:r>
              <a:rPr lang="en-GB" sz="3600" dirty="0"/>
              <a:t/>
            </a:r>
            <a:br>
              <a:rPr lang="en-GB" sz="3600" dirty="0"/>
            </a:br>
            <a:r>
              <a:rPr lang="en-GB" sz="3600" dirty="0" smtClean="0"/>
              <a:t>At times they had to bail the boats out to prevent the stormy sea from sinking them and row for their lives.</a:t>
            </a:r>
            <a:endParaRPr lang="en-GB"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199" y="0"/>
            <a:ext cx="6380917" cy="472695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03082" cy="6858000"/>
          </a:xfrm>
          <a:prstGeom prst="rect">
            <a:avLst/>
          </a:prstGeom>
        </p:spPr>
      </p:pic>
    </p:spTree>
    <p:extLst>
      <p:ext uri="{BB962C8B-B14F-4D97-AF65-F5344CB8AC3E}">
        <p14:creationId xmlns:p14="http://schemas.microsoft.com/office/powerpoint/2010/main" val="335985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43" y="85039"/>
            <a:ext cx="4953000" cy="6686465"/>
          </a:xfrm>
        </p:spPr>
        <p:txBody>
          <a:bodyPr>
            <a:normAutofit fontScale="90000"/>
          </a:bodyPr>
          <a:lstStyle/>
          <a:p>
            <a:r>
              <a:rPr lang="en-GB" sz="3200" dirty="0" smtClean="0"/>
              <a:t>Eventually they arrived on Elephant Island, ecstatic to be on land again after 497 days.</a:t>
            </a:r>
            <a:br>
              <a:rPr lang="en-GB" sz="3200" dirty="0" smtClean="0"/>
            </a:br>
            <a:r>
              <a:rPr lang="en-GB" sz="3200" dirty="0"/>
              <a:t/>
            </a:r>
            <a:br>
              <a:rPr lang="en-GB" sz="3200" dirty="0"/>
            </a:br>
            <a:r>
              <a:rPr lang="en-GB" sz="3200" dirty="0" smtClean="0"/>
              <a:t>They spent a whole day drinking water from melted snow and eating fresh seal meat until they all finally had enough, the cooks worked hard!</a:t>
            </a:r>
            <a:br>
              <a:rPr lang="en-GB" sz="3200" dirty="0" smtClean="0"/>
            </a:br>
            <a:r>
              <a:rPr lang="en-GB" sz="3200" dirty="0"/>
              <a:t/>
            </a:r>
            <a:br>
              <a:rPr lang="en-GB" sz="3200" dirty="0"/>
            </a:br>
            <a:r>
              <a:rPr lang="en-GB" sz="3200" dirty="0" smtClean="0"/>
              <a:t>A shelter was made from two lifeboats and a low wall of stones and any other materials they had with them. They called it the “snuggery”.</a:t>
            </a: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696" y="-1"/>
            <a:ext cx="7181304" cy="52145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849408" cy="6858000"/>
          </a:xfrm>
          <a:prstGeom prst="rect">
            <a:avLst/>
          </a:prstGeom>
        </p:spPr>
      </p:pic>
      <p:sp>
        <p:nvSpPr>
          <p:cNvPr id="3" name="TextBox 2"/>
          <p:cNvSpPr txBox="1"/>
          <p:nvPr/>
        </p:nvSpPr>
        <p:spPr>
          <a:xfrm>
            <a:off x="5746459" y="5214550"/>
            <a:ext cx="5931016" cy="369332"/>
          </a:xfrm>
          <a:prstGeom prst="rect">
            <a:avLst/>
          </a:prstGeom>
          <a:noFill/>
        </p:spPr>
        <p:txBody>
          <a:bodyPr wrap="square" rtlCol="0">
            <a:spAutoFit/>
          </a:bodyPr>
          <a:lstStyle/>
          <a:p>
            <a:pPr algn="ctr"/>
            <a:r>
              <a:rPr lang="en-GB" dirty="0" smtClean="0"/>
              <a:t>Elephant Island</a:t>
            </a:r>
            <a:endParaRPr lang="en-GB" dirty="0"/>
          </a:p>
        </p:txBody>
      </p:sp>
    </p:spTree>
    <p:extLst>
      <p:ext uri="{BB962C8B-B14F-4D97-AF65-F5344CB8AC3E}">
        <p14:creationId xmlns:p14="http://schemas.microsoft.com/office/powerpoint/2010/main" val="29516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98" y="142703"/>
            <a:ext cx="5480221" cy="6645275"/>
          </a:xfrm>
        </p:spPr>
        <p:txBody>
          <a:bodyPr>
            <a:normAutofit fontScale="90000"/>
          </a:bodyPr>
          <a:lstStyle/>
          <a:p>
            <a:r>
              <a:rPr lang="en-GB" sz="3200" dirty="0" smtClean="0"/>
              <a:t>Elephant island was a respite, but the world wasn’t going to come there. The outside world didn’t even know there was any problem with the expedition.</a:t>
            </a:r>
            <a:br>
              <a:rPr lang="en-GB" sz="3200" dirty="0" smtClean="0"/>
            </a:br>
            <a:r>
              <a:rPr lang="en-GB" sz="3200" dirty="0"/>
              <a:t/>
            </a:r>
            <a:br>
              <a:rPr lang="en-GB" sz="3200" dirty="0"/>
            </a:br>
            <a:r>
              <a:rPr lang="en-GB" sz="3200" dirty="0" smtClean="0"/>
              <a:t>Shackleton decided to go back to South Georgia for rescue, it was 800 miles away, one of the stormiest times of the year and he only had an open boat that wasn’t in the best condition.</a:t>
            </a:r>
            <a:br>
              <a:rPr lang="en-GB" sz="3200" dirty="0" smtClean="0"/>
            </a:br>
            <a:r>
              <a:rPr lang="en-GB" sz="3200" dirty="0"/>
              <a:t/>
            </a:r>
            <a:br>
              <a:rPr lang="en-GB" sz="3200" dirty="0"/>
            </a:br>
            <a:r>
              <a:rPr lang="en-GB" sz="3200" dirty="0" smtClean="0"/>
              <a:t>The 22 foot lifeboat James </a:t>
            </a:r>
            <a:r>
              <a:rPr lang="en-GB" sz="3200" dirty="0" err="1" smtClean="0"/>
              <a:t>Caird</a:t>
            </a:r>
            <a:r>
              <a:rPr lang="en-GB" sz="3200" dirty="0" smtClean="0"/>
              <a:t> set off on the 24</a:t>
            </a:r>
            <a:r>
              <a:rPr lang="en-GB" sz="3200" baseline="30000" dirty="0" smtClean="0"/>
              <a:t>th</a:t>
            </a:r>
            <a:r>
              <a:rPr lang="en-GB" sz="3200" dirty="0" smtClean="0"/>
              <a:t> of April, with a crew of 6, the next day the pack-ice closed in again.</a:t>
            </a: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513" y="0"/>
            <a:ext cx="6823925" cy="4415481"/>
          </a:xfrm>
          <a:prstGeom prst="rect">
            <a:avLst/>
          </a:prstGeom>
        </p:spPr>
      </p:pic>
      <p:sp>
        <p:nvSpPr>
          <p:cNvPr id="6" name="TextBox 5"/>
          <p:cNvSpPr txBox="1"/>
          <p:nvPr/>
        </p:nvSpPr>
        <p:spPr>
          <a:xfrm>
            <a:off x="7669428" y="4415481"/>
            <a:ext cx="2833816" cy="370703"/>
          </a:xfrm>
          <a:prstGeom prst="rect">
            <a:avLst/>
          </a:prstGeom>
          <a:noFill/>
        </p:spPr>
        <p:txBody>
          <a:bodyPr wrap="square" rtlCol="0">
            <a:spAutoFit/>
          </a:bodyPr>
          <a:lstStyle/>
          <a:p>
            <a:r>
              <a:rPr lang="en-GB" dirty="0" smtClean="0"/>
              <a:t>Launching the James </a:t>
            </a:r>
            <a:r>
              <a:rPr lang="en-GB" dirty="0" err="1" smtClean="0"/>
              <a:t>Caird</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 y="0"/>
            <a:ext cx="10599429" cy="6858000"/>
          </a:xfrm>
          <a:prstGeom prst="rect">
            <a:avLst/>
          </a:prstGeom>
        </p:spPr>
      </p:pic>
    </p:spTree>
    <p:extLst>
      <p:ext uri="{BB962C8B-B14F-4D97-AF65-F5344CB8AC3E}">
        <p14:creationId xmlns:p14="http://schemas.microsoft.com/office/powerpoint/2010/main" val="34895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02" y="200368"/>
            <a:ext cx="11944868" cy="1916756"/>
          </a:xfrm>
        </p:spPr>
        <p:txBody>
          <a:bodyPr>
            <a:normAutofit/>
          </a:bodyPr>
          <a:lstStyle/>
          <a:p>
            <a:r>
              <a:rPr lang="en-GB" dirty="0" smtClean="0"/>
              <a:t>Ernest Shackleton was an Edwardian gentleman and Antarctic explorer from a hundred years ago</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2312" y="2290119"/>
            <a:ext cx="3340169" cy="43513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02" y="2281881"/>
            <a:ext cx="3329411" cy="439733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3040" y="2281880"/>
            <a:ext cx="4993030" cy="4397335"/>
          </a:xfrm>
          <a:prstGeom prst="rect">
            <a:avLst/>
          </a:prstGeom>
        </p:spPr>
      </p:pic>
    </p:spTree>
    <p:extLst>
      <p:ext uri="{BB962C8B-B14F-4D97-AF65-F5344CB8AC3E}">
        <p14:creationId xmlns:p14="http://schemas.microsoft.com/office/powerpoint/2010/main" val="160289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57" y="109752"/>
            <a:ext cx="6715897" cy="6645275"/>
          </a:xfrm>
        </p:spPr>
        <p:txBody>
          <a:bodyPr>
            <a:noAutofit/>
          </a:bodyPr>
          <a:lstStyle/>
          <a:p>
            <a:r>
              <a:rPr lang="en-GB" sz="2600" dirty="0" smtClean="0"/>
              <a:t>The voyage of the James </a:t>
            </a:r>
            <a:r>
              <a:rPr lang="en-GB" sz="2600" dirty="0" err="1" smtClean="0"/>
              <a:t>Caird</a:t>
            </a:r>
            <a:r>
              <a:rPr lang="en-GB" sz="2600" dirty="0" smtClean="0"/>
              <a:t> is one of the most epic small boat journeys of all time.</a:t>
            </a:r>
            <a:br>
              <a:rPr lang="en-GB" sz="2600" dirty="0" smtClean="0"/>
            </a:br>
            <a:r>
              <a:rPr lang="en-GB" sz="2600" dirty="0"/>
              <a:t/>
            </a:r>
            <a:br>
              <a:rPr lang="en-GB" sz="2600" dirty="0"/>
            </a:br>
            <a:r>
              <a:rPr lang="en-GB" sz="2600" dirty="0" smtClean="0"/>
              <a:t>Navigation was by “dead reckoning” as the sun was covered by cloud for days on end.</a:t>
            </a:r>
            <a:br>
              <a:rPr lang="en-GB" sz="2600" dirty="0" smtClean="0"/>
            </a:br>
            <a:r>
              <a:rPr lang="en-GB" sz="2600" dirty="0"/>
              <a:t/>
            </a:r>
            <a:br>
              <a:rPr lang="en-GB" sz="2600" dirty="0"/>
            </a:br>
            <a:r>
              <a:rPr lang="en-GB" sz="2600" dirty="0" smtClean="0"/>
              <a:t>Ice up to 15 inches (38cm) thick formed on the boat and threatened to capsize her, it had to be chipped off by hands stiff with cold with the threat of frost bite.</a:t>
            </a:r>
            <a:br>
              <a:rPr lang="en-GB" sz="2600" dirty="0" smtClean="0"/>
            </a:br>
            <a:r>
              <a:rPr lang="en-GB" sz="2600" dirty="0"/>
              <a:t/>
            </a:r>
            <a:br>
              <a:rPr lang="en-GB" sz="2600" dirty="0"/>
            </a:br>
            <a:r>
              <a:rPr lang="en-GB" sz="2600" dirty="0" smtClean="0"/>
              <a:t>Sea-water came in and made everything wet, gigantic waves and storms made the men think they would never survive.</a:t>
            </a:r>
            <a:br>
              <a:rPr lang="en-GB" sz="2600" dirty="0" smtClean="0"/>
            </a:br>
            <a:r>
              <a:rPr lang="en-GB" sz="2600" dirty="0"/>
              <a:t/>
            </a:r>
            <a:br>
              <a:rPr lang="en-GB" sz="2600" dirty="0"/>
            </a:br>
            <a:r>
              <a:rPr lang="en-GB" sz="2600" dirty="0" smtClean="0"/>
              <a:t>After 14 days though, they landed on South Georgia, they had thought it might take them twice as long.</a:t>
            </a:r>
            <a:endParaRPr lang="en-GB" sz="2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475" y="0"/>
            <a:ext cx="5343525" cy="4000500"/>
          </a:xfrm>
          <a:prstGeom prst="rect">
            <a:avLst/>
          </a:prstGeom>
        </p:spPr>
      </p:pic>
      <p:sp>
        <p:nvSpPr>
          <p:cNvPr id="6" name="TextBox 5"/>
          <p:cNvSpPr txBox="1"/>
          <p:nvPr/>
        </p:nvSpPr>
        <p:spPr>
          <a:xfrm>
            <a:off x="7431945" y="4045634"/>
            <a:ext cx="4176584" cy="646331"/>
          </a:xfrm>
          <a:prstGeom prst="rect">
            <a:avLst/>
          </a:prstGeom>
          <a:noFill/>
        </p:spPr>
        <p:txBody>
          <a:bodyPr wrap="square" rtlCol="0">
            <a:spAutoFit/>
          </a:bodyPr>
          <a:lstStyle/>
          <a:p>
            <a:pPr algn="ctr"/>
            <a:r>
              <a:rPr lang="en-GB" dirty="0" smtClean="0"/>
              <a:t>Arrival on South Georgia,</a:t>
            </a:r>
          </a:p>
          <a:p>
            <a:pPr algn="ctr"/>
            <a:r>
              <a:rPr lang="en-GB" dirty="0" smtClean="0"/>
              <a:t>pulling the James </a:t>
            </a:r>
            <a:r>
              <a:rPr lang="en-GB" dirty="0" err="1" smtClean="0"/>
              <a:t>Caird</a:t>
            </a:r>
            <a:r>
              <a:rPr lang="en-GB" dirty="0" smtClean="0"/>
              <a:t> up the beach</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9"/>
            <a:ext cx="10643937" cy="6858000"/>
          </a:xfrm>
          <a:prstGeom prst="rect">
            <a:avLst/>
          </a:prstGeom>
        </p:spPr>
      </p:pic>
    </p:spTree>
    <p:extLst>
      <p:ext uri="{BB962C8B-B14F-4D97-AF65-F5344CB8AC3E}">
        <p14:creationId xmlns:p14="http://schemas.microsoft.com/office/powerpoint/2010/main" val="9151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08" y="134466"/>
            <a:ext cx="5216611" cy="6653512"/>
          </a:xfrm>
        </p:spPr>
        <p:txBody>
          <a:bodyPr>
            <a:normAutofit fontScale="90000"/>
          </a:bodyPr>
          <a:lstStyle/>
          <a:p>
            <a:r>
              <a:rPr lang="en-GB" sz="3200" dirty="0" smtClean="0"/>
              <a:t>South Georgia meant rescue was nearby, but first Shackleton had to alert the whaling station. They had landed on the wrong side of the island. To reach the whaling station 22 miles away, the backbone of mountains and glaciers that ran the length of the island had to be crossed, no one had ever done this.</a:t>
            </a:r>
            <a:br>
              <a:rPr lang="en-GB" sz="3200" dirty="0" smtClean="0"/>
            </a:br>
            <a:r>
              <a:rPr lang="en-GB" sz="3200" dirty="0"/>
              <a:t/>
            </a:r>
            <a:br>
              <a:rPr lang="en-GB" sz="3200" dirty="0"/>
            </a:br>
            <a:r>
              <a:rPr lang="en-GB" sz="3200" dirty="0" smtClean="0"/>
              <a:t>Shackleton set off with Tom </a:t>
            </a:r>
            <a:r>
              <a:rPr lang="en-GB" sz="3200" dirty="0" err="1" smtClean="0"/>
              <a:t>Crean</a:t>
            </a:r>
            <a:r>
              <a:rPr lang="en-GB" sz="3200" dirty="0" smtClean="0"/>
              <a:t> and Frank Worsley to cross the mountainous island. Two of the other men were unable to walk, the third was left to look after them.</a:t>
            </a: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201" y="0"/>
            <a:ext cx="6862799" cy="4563761"/>
          </a:xfrm>
          <a:prstGeom prst="rect">
            <a:avLst/>
          </a:prstGeom>
        </p:spPr>
      </p:pic>
      <p:sp>
        <p:nvSpPr>
          <p:cNvPr id="5" name="TextBox 4"/>
          <p:cNvSpPr txBox="1"/>
          <p:nvPr/>
        </p:nvSpPr>
        <p:spPr>
          <a:xfrm>
            <a:off x="6153665" y="4563761"/>
            <a:ext cx="5453449" cy="646331"/>
          </a:xfrm>
          <a:prstGeom prst="rect">
            <a:avLst/>
          </a:prstGeom>
          <a:noFill/>
        </p:spPr>
        <p:txBody>
          <a:bodyPr wrap="square" rtlCol="0">
            <a:spAutoFit/>
          </a:bodyPr>
          <a:lstStyle/>
          <a:p>
            <a:pPr algn="ctr"/>
            <a:r>
              <a:rPr lang="en-GB" dirty="0" smtClean="0"/>
              <a:t>South Georgia, looking towards the central ridge of mountains that Shackleton had to cross</a:t>
            </a:r>
            <a:endParaRPr lang="en-GB" dirty="0"/>
          </a:p>
        </p:txBody>
      </p:sp>
    </p:spTree>
    <p:extLst>
      <p:ext uri="{BB962C8B-B14F-4D97-AF65-F5344CB8AC3E}">
        <p14:creationId xmlns:p14="http://schemas.microsoft.com/office/powerpoint/2010/main" val="164613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46" y="76801"/>
            <a:ext cx="11839832" cy="5994486"/>
          </a:xfrm>
        </p:spPr>
        <p:txBody>
          <a:bodyPr>
            <a:normAutofit/>
          </a:bodyPr>
          <a:lstStyle/>
          <a:p>
            <a:r>
              <a:rPr lang="en-GB" sz="4000" dirty="0" smtClean="0"/>
              <a:t>Once again with all the odds against them, Shackleton and his two companions succeeded. They reached the whaling station filthy and with torn clothes, unrecognisable at first.</a:t>
            </a:r>
            <a:br>
              <a:rPr lang="en-GB" sz="4000" dirty="0" smtClean="0"/>
            </a:br>
            <a:r>
              <a:rPr lang="en-GB" sz="4000" dirty="0"/>
              <a:t/>
            </a:r>
            <a:br>
              <a:rPr lang="en-GB" sz="4000" dirty="0"/>
            </a:br>
            <a:r>
              <a:rPr lang="en-GB" sz="4000" dirty="0"/>
              <a:t> "When we got to the whaling station, it was the thought of all those comrades that made us so mad with joy... We didn't so much feel safe as that they would be </a:t>
            </a:r>
            <a:r>
              <a:rPr lang="en-GB" sz="4000" dirty="0" smtClean="0"/>
              <a:t>saved.“</a:t>
            </a:r>
            <a:br>
              <a:rPr lang="en-GB" sz="4000" dirty="0" smtClean="0"/>
            </a:br>
            <a:r>
              <a:rPr lang="en-GB" sz="4000" i="1" dirty="0" smtClean="0"/>
              <a:t>Shackleton in his diary</a:t>
            </a:r>
            <a:r>
              <a:rPr lang="en-GB" sz="3200" dirty="0"/>
              <a:t/>
            </a:r>
            <a:br>
              <a:rPr lang="en-GB" sz="3200" dirty="0"/>
            </a:br>
            <a:endParaRPr lang="en-GB" sz="3200" dirty="0"/>
          </a:p>
        </p:txBody>
      </p:sp>
    </p:spTree>
    <p:extLst>
      <p:ext uri="{BB962C8B-B14F-4D97-AF65-F5344CB8AC3E}">
        <p14:creationId xmlns:p14="http://schemas.microsoft.com/office/powerpoint/2010/main" val="165980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94" y="126228"/>
            <a:ext cx="10515600" cy="6389902"/>
          </a:xfrm>
        </p:spPr>
        <p:txBody>
          <a:bodyPr>
            <a:normAutofit fontScale="90000"/>
          </a:bodyPr>
          <a:lstStyle/>
          <a:p>
            <a:r>
              <a:rPr lang="en-GB" sz="3600" dirty="0"/>
              <a:t>Shackleton immediately arranged for a </a:t>
            </a:r>
            <a:r>
              <a:rPr lang="en-GB" sz="3600" dirty="0" smtClean="0"/>
              <a:t>British whale catcher </a:t>
            </a:r>
            <a:r>
              <a:rPr lang="en-GB" sz="3600" dirty="0"/>
              <a:t>to go </a:t>
            </a:r>
            <a:r>
              <a:rPr lang="en-GB" sz="3600" dirty="0" smtClean="0"/>
              <a:t>from South Georgia to Elephant Island and rescue the 22 men still there.</a:t>
            </a:r>
            <a:br>
              <a:rPr lang="en-GB" sz="3600" dirty="0" smtClean="0"/>
            </a:br>
            <a:r>
              <a:rPr lang="en-GB" sz="3600" dirty="0"/>
              <a:t/>
            </a:r>
            <a:br>
              <a:rPr lang="en-GB" sz="3600" dirty="0"/>
            </a:br>
            <a:r>
              <a:rPr lang="en-GB" sz="3600" dirty="0" smtClean="0"/>
              <a:t>It was turned back by pack ice 60 miles away. Shackleton went to find another rescue ship.</a:t>
            </a:r>
            <a:br>
              <a:rPr lang="en-GB" sz="3600" dirty="0" smtClean="0"/>
            </a:br>
            <a:r>
              <a:rPr lang="en-GB" sz="3600" dirty="0"/>
              <a:t/>
            </a:r>
            <a:br>
              <a:rPr lang="en-GB" sz="3600" dirty="0"/>
            </a:br>
            <a:r>
              <a:rPr lang="en-GB" sz="3600" dirty="0" smtClean="0"/>
              <a:t>He tried a second time and a third time, always being turned back by heavy pack ice that the boats could not penetrate.</a:t>
            </a:r>
            <a:br>
              <a:rPr lang="en-GB" sz="3600" dirty="0" smtClean="0"/>
            </a:br>
            <a:r>
              <a:rPr lang="en-GB" sz="3600" dirty="0"/>
              <a:t/>
            </a:r>
            <a:br>
              <a:rPr lang="en-GB" sz="3600" dirty="0"/>
            </a:br>
            <a:r>
              <a:rPr lang="en-GB" sz="3600" dirty="0" smtClean="0"/>
              <a:t>Eventually a steam tug named </a:t>
            </a:r>
            <a:r>
              <a:rPr lang="en-GB" sz="3600" dirty="0" err="1" smtClean="0"/>
              <a:t>Yelcho</a:t>
            </a:r>
            <a:r>
              <a:rPr lang="en-GB" sz="3600" dirty="0" smtClean="0"/>
              <a:t> loaned by the Chilean government made it through on the fourth attempt.</a:t>
            </a:r>
            <a:r>
              <a:rPr lang="en-GB" dirty="0" smtClean="0"/>
              <a:t/>
            </a:r>
            <a:br>
              <a:rPr lang="en-GB" dirty="0" smtClean="0"/>
            </a:br>
            <a:r>
              <a:rPr lang="en-GB" dirty="0"/>
              <a:t/>
            </a:r>
            <a:br>
              <a:rPr lang="en-GB" dirty="0"/>
            </a:b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035" y="126228"/>
            <a:ext cx="9525000" cy="6210300"/>
          </a:xfrm>
          <a:prstGeom prst="rect">
            <a:avLst/>
          </a:prstGeom>
        </p:spPr>
      </p:pic>
    </p:spTree>
    <p:extLst>
      <p:ext uri="{BB962C8B-B14F-4D97-AF65-F5344CB8AC3E}">
        <p14:creationId xmlns:p14="http://schemas.microsoft.com/office/powerpoint/2010/main" val="365506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08" y="109752"/>
            <a:ext cx="11897497" cy="2608734"/>
          </a:xfrm>
        </p:spPr>
        <p:txBody>
          <a:bodyPr>
            <a:normAutofit fontScale="90000"/>
          </a:bodyPr>
          <a:lstStyle/>
          <a:p>
            <a:r>
              <a:rPr lang="en-GB" dirty="0" smtClean="0"/>
              <a:t>Life on Elephant Island had been tough for the remaining men, they thought rescue might come in a month, it had been four months, food was short, some were ill and getting worse, living conditions were very bad and it was winter again.</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75" y="0"/>
            <a:ext cx="9701561" cy="6858000"/>
          </a:xfrm>
          <a:prstGeom prst="rect">
            <a:avLst/>
          </a:prstGeom>
        </p:spPr>
      </p:pic>
    </p:spTree>
    <p:extLst>
      <p:ext uri="{BB962C8B-B14F-4D97-AF65-F5344CB8AC3E}">
        <p14:creationId xmlns:p14="http://schemas.microsoft.com/office/powerpoint/2010/main" val="32811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681" y="93276"/>
            <a:ext cx="10515600" cy="6492875"/>
          </a:xfrm>
        </p:spPr>
        <p:txBody>
          <a:bodyPr>
            <a:normAutofit fontScale="90000"/>
          </a:bodyPr>
          <a:lstStyle/>
          <a:p>
            <a:r>
              <a:rPr lang="en-GB" sz="3600" dirty="0" smtClean="0"/>
              <a:t>A boat from the </a:t>
            </a:r>
            <a:r>
              <a:rPr lang="en-GB" sz="3600" dirty="0" err="1" smtClean="0"/>
              <a:t>Yelcho</a:t>
            </a:r>
            <a:r>
              <a:rPr lang="en-GB" sz="3600" dirty="0" smtClean="0"/>
              <a:t> soon </a:t>
            </a:r>
            <a:r>
              <a:rPr lang="en-GB" sz="3600" dirty="0"/>
              <a:t>approached close enough for Shackleton, who was standing on the bow, to shout to </a:t>
            </a:r>
            <a:r>
              <a:rPr lang="en-GB" sz="3600" dirty="0" smtClean="0"/>
              <a:t>Frank Wild:</a:t>
            </a:r>
            <a:br>
              <a:rPr lang="en-GB" sz="3600" dirty="0" smtClean="0"/>
            </a:br>
            <a:r>
              <a:rPr lang="en-GB" sz="3600" dirty="0"/>
              <a:t/>
            </a:r>
            <a:br>
              <a:rPr lang="en-GB" sz="3600" dirty="0"/>
            </a:br>
            <a:r>
              <a:rPr lang="en-GB" sz="3600" b="1" dirty="0" smtClean="0"/>
              <a:t>"</a:t>
            </a:r>
            <a:r>
              <a:rPr lang="en-GB" sz="3600" b="1" dirty="0"/>
              <a:t>Are you all well</a:t>
            </a:r>
            <a:r>
              <a:rPr lang="en-GB" sz="3600" b="1" dirty="0" smtClean="0"/>
              <a:t>?"</a:t>
            </a:r>
            <a:r>
              <a:rPr lang="en-GB" sz="3600" dirty="0" smtClean="0"/>
              <a:t/>
            </a:r>
            <a:br>
              <a:rPr lang="en-GB" sz="3600" dirty="0" smtClean="0"/>
            </a:br>
            <a:r>
              <a:rPr lang="en-GB" sz="3600" dirty="0"/>
              <a:t/>
            </a:r>
            <a:br>
              <a:rPr lang="en-GB" sz="3600" dirty="0"/>
            </a:br>
            <a:r>
              <a:rPr lang="en-GB" sz="3600" dirty="0" smtClean="0"/>
              <a:t>Wild replied:</a:t>
            </a:r>
            <a:br>
              <a:rPr lang="en-GB" sz="3600" dirty="0" smtClean="0"/>
            </a:br>
            <a:r>
              <a:rPr lang="en-GB" sz="3600" dirty="0"/>
              <a:t/>
            </a:r>
            <a:br>
              <a:rPr lang="en-GB" sz="3600" dirty="0"/>
            </a:br>
            <a:r>
              <a:rPr lang="en-GB" sz="3600" b="1" dirty="0" smtClean="0"/>
              <a:t>"All </a:t>
            </a:r>
            <a:r>
              <a:rPr lang="en-GB" sz="3600" b="1" dirty="0"/>
              <a:t>safe, all well</a:t>
            </a:r>
            <a:r>
              <a:rPr lang="en-GB" sz="3600" b="1" dirty="0" smtClean="0"/>
              <a:t>!“</a:t>
            </a:r>
            <a:r>
              <a:rPr lang="en-GB" sz="3600" dirty="0" smtClean="0"/>
              <a:t/>
            </a:r>
            <a:br>
              <a:rPr lang="en-GB" sz="3600" dirty="0" smtClean="0"/>
            </a:br>
            <a:r>
              <a:rPr lang="en-GB" sz="3600" dirty="0"/>
              <a:t/>
            </a:r>
            <a:br>
              <a:rPr lang="en-GB" sz="3600" dirty="0"/>
            </a:br>
            <a:r>
              <a:rPr lang="en-GB" sz="3600" dirty="0" smtClean="0"/>
              <a:t>and </a:t>
            </a:r>
            <a:r>
              <a:rPr lang="en-GB" sz="3600" dirty="0"/>
              <a:t>the Boss </a:t>
            </a:r>
            <a:r>
              <a:rPr lang="en-GB" sz="3600" dirty="0" smtClean="0"/>
              <a:t>replied:</a:t>
            </a:r>
            <a:br>
              <a:rPr lang="en-GB" sz="3600" dirty="0" smtClean="0"/>
            </a:br>
            <a:r>
              <a:rPr lang="en-GB" sz="3600" dirty="0"/>
              <a:t/>
            </a:r>
            <a:br>
              <a:rPr lang="en-GB" sz="3600" dirty="0"/>
            </a:br>
            <a:r>
              <a:rPr lang="en-GB" sz="3600" b="1" dirty="0" smtClean="0"/>
              <a:t>"Thank </a:t>
            </a:r>
            <a:r>
              <a:rPr lang="en-GB" sz="3600" b="1" dirty="0"/>
              <a:t>God!"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170" y="0"/>
            <a:ext cx="9103659" cy="6858000"/>
          </a:xfrm>
          <a:prstGeom prst="rect">
            <a:avLst/>
          </a:prstGeom>
        </p:spPr>
      </p:pic>
    </p:spTree>
    <p:extLst>
      <p:ext uri="{BB962C8B-B14F-4D97-AF65-F5344CB8AC3E}">
        <p14:creationId xmlns:p14="http://schemas.microsoft.com/office/powerpoint/2010/main" val="16664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24" y="0"/>
            <a:ext cx="10515600" cy="1101210"/>
          </a:xfrm>
        </p:spPr>
        <p:txBody>
          <a:bodyPr/>
          <a:lstStyle/>
          <a:p>
            <a:pPr algn="ctr"/>
            <a:r>
              <a:rPr lang="en-GB" dirty="0" smtClean="0"/>
              <a:t>Not a single life was lost</a:t>
            </a:r>
            <a:endParaRPr lang="en-GB" dirty="0"/>
          </a:p>
        </p:txBody>
      </p:sp>
      <p:sp>
        <p:nvSpPr>
          <p:cNvPr id="4" name="TextBox 3"/>
          <p:cNvSpPr txBox="1"/>
          <p:nvPr/>
        </p:nvSpPr>
        <p:spPr>
          <a:xfrm>
            <a:off x="354227" y="1065077"/>
            <a:ext cx="11450595" cy="1477328"/>
          </a:xfrm>
          <a:prstGeom prst="rect">
            <a:avLst/>
          </a:prstGeom>
          <a:noFill/>
        </p:spPr>
        <p:txBody>
          <a:bodyPr wrap="square" rtlCol="0">
            <a:spAutoFit/>
          </a:bodyPr>
          <a:lstStyle/>
          <a:p>
            <a:r>
              <a:rPr lang="en-GB" dirty="0"/>
              <a:t>For scientific leadership, give me Scott; for swift and efficient travel, Amundsen; but when you are in a hopeless situation, when there seems to be no way out, get on your knees and pray for Shackleton. Incomparable in adversity, he was the miracle worker who would save your life against all the odds and long after your number was up. The greatest leader that ever came on God's earth, bar none.</a:t>
            </a:r>
            <a:br>
              <a:rPr lang="en-GB" dirty="0"/>
            </a:br>
            <a:r>
              <a:rPr lang="en-GB" i="1" dirty="0"/>
              <a:t>Sir Raymond Priestley.</a:t>
            </a:r>
            <a:endParaRPr lang="en-GB" dirty="0"/>
          </a:p>
        </p:txBody>
      </p:sp>
      <p:sp>
        <p:nvSpPr>
          <p:cNvPr id="5" name="TextBox 4"/>
          <p:cNvSpPr txBox="1"/>
          <p:nvPr/>
        </p:nvSpPr>
        <p:spPr>
          <a:xfrm>
            <a:off x="313037" y="2591819"/>
            <a:ext cx="11450595" cy="2031325"/>
          </a:xfrm>
          <a:prstGeom prst="rect">
            <a:avLst/>
          </a:prstGeom>
          <a:noFill/>
        </p:spPr>
        <p:txBody>
          <a:bodyPr wrap="square" rtlCol="0">
            <a:spAutoFit/>
          </a:bodyPr>
          <a:lstStyle/>
          <a:p>
            <a:r>
              <a:rPr lang="en-GB" dirty="0"/>
              <a:t>Right here is where I wish to tell about the only unfair deal that happened on the expedition. There were not enough fur bags for all hands, so some of the wool bags were used to make up the deficiency.  We drew lots to see which kind of a bag each would get. There was some crooked work in the drawing as Sir Ernest, Mr. Wild ( second in command ), Captain Worsley, and some of the other officers all drew wool bags. The fine warm fur bags all went to the men under them. I think that action was enough to show what wonderful men were in charge. They always took the brunt of things and when there was any danger they were first to go ahead. The safety of his men was Sir Ernest's first thought, his own last.</a:t>
            </a:r>
            <a:br>
              <a:rPr lang="en-GB" dirty="0"/>
            </a:br>
            <a:r>
              <a:rPr lang="en-GB" i="1" dirty="0"/>
              <a:t>William Bakewell</a:t>
            </a:r>
            <a:endParaRPr lang="en-GB" dirty="0"/>
          </a:p>
        </p:txBody>
      </p:sp>
      <p:sp>
        <p:nvSpPr>
          <p:cNvPr id="6" name="TextBox 5"/>
          <p:cNvSpPr txBox="1"/>
          <p:nvPr/>
        </p:nvSpPr>
        <p:spPr>
          <a:xfrm>
            <a:off x="313037" y="4736757"/>
            <a:ext cx="11269362" cy="1200329"/>
          </a:xfrm>
          <a:prstGeom prst="rect">
            <a:avLst/>
          </a:prstGeom>
          <a:noFill/>
        </p:spPr>
        <p:txBody>
          <a:bodyPr wrap="square" rtlCol="0">
            <a:spAutoFit/>
          </a:bodyPr>
          <a:lstStyle/>
          <a:p>
            <a:r>
              <a:rPr lang="en-GB" dirty="0"/>
              <a:t>Asked by an interviewer asked 60 years after rescue</a:t>
            </a:r>
            <a:r>
              <a:rPr lang="en-GB" dirty="0" smtClean="0"/>
              <a:t>:</a:t>
            </a:r>
            <a:br>
              <a:rPr lang="en-GB" dirty="0" smtClean="0"/>
            </a:br>
            <a:r>
              <a:rPr lang="en-GB" dirty="0" smtClean="0"/>
              <a:t>"</a:t>
            </a:r>
            <a:r>
              <a:rPr lang="en-GB" dirty="0"/>
              <a:t>How were you able to survive, as so many other people perished with expeditions?"</a:t>
            </a:r>
            <a:br>
              <a:rPr lang="en-GB" dirty="0"/>
            </a:br>
            <a:r>
              <a:rPr lang="en-GB" dirty="0"/>
              <a:t>"Shackleton"</a:t>
            </a:r>
            <a:br>
              <a:rPr lang="en-GB" dirty="0"/>
            </a:br>
            <a:r>
              <a:rPr lang="en-GB" i="1" dirty="0"/>
              <a:t>Lionel </a:t>
            </a:r>
            <a:r>
              <a:rPr lang="en-GB" i="1" dirty="0" err="1"/>
              <a:t>Greenstreet</a:t>
            </a:r>
            <a:endParaRPr lang="en-GB" dirty="0"/>
          </a:p>
        </p:txBody>
      </p:sp>
    </p:spTree>
    <p:extLst>
      <p:ext uri="{BB962C8B-B14F-4D97-AF65-F5344CB8AC3E}">
        <p14:creationId xmlns:p14="http://schemas.microsoft.com/office/powerpoint/2010/main" val="9608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444" y="117991"/>
            <a:ext cx="10515600" cy="2238032"/>
          </a:xfrm>
        </p:spPr>
        <p:txBody>
          <a:bodyPr>
            <a:normAutofit/>
          </a:bodyPr>
          <a:lstStyle/>
          <a:p>
            <a:r>
              <a:rPr lang="en-GB" sz="2000" dirty="0" smtClean="0"/>
              <a:t>The pictures in this presentation were taken by Frank Hurley, the expedition photographer.</a:t>
            </a:r>
            <a:br>
              <a:rPr lang="en-GB" sz="2000" dirty="0" smtClean="0"/>
            </a:br>
            <a:r>
              <a:rPr lang="en-GB" sz="2000" dirty="0"/>
              <a:t/>
            </a:r>
            <a:br>
              <a:rPr lang="en-GB" sz="2000" dirty="0"/>
            </a:br>
            <a:r>
              <a:rPr lang="en-GB" sz="2000" dirty="0" smtClean="0"/>
              <a:t>They were taken mainly on glass negatives with a large, heavy, wooden box camera.</a:t>
            </a:r>
            <a:br>
              <a:rPr lang="en-GB" sz="2000" dirty="0" smtClean="0"/>
            </a:br>
            <a:r>
              <a:rPr lang="en-GB" sz="2000" dirty="0"/>
              <a:t/>
            </a:r>
            <a:br>
              <a:rPr lang="en-GB" sz="2000" dirty="0"/>
            </a:br>
            <a:r>
              <a:rPr lang="en-GB" sz="2000" dirty="0" smtClean="0"/>
              <a:t>They were rescued from the Endurance as she was sinking, dragged across the sea-ice for 4 months, taken in the lifeboats to Elephant Island and eventually brought home by the </a:t>
            </a:r>
            <a:r>
              <a:rPr lang="en-GB" sz="2000" dirty="0" err="1" smtClean="0"/>
              <a:t>Yelcho</a:t>
            </a:r>
            <a:r>
              <a:rPr lang="en-GB" sz="2000" dirty="0" smtClean="0"/>
              <a:t>.</a:t>
            </a: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938" y="2356023"/>
            <a:ext cx="5715000" cy="4162425"/>
          </a:xfrm>
          <a:prstGeom prst="rect">
            <a:avLst/>
          </a:prstGeom>
        </p:spPr>
      </p:pic>
    </p:spTree>
    <p:extLst>
      <p:ext uri="{BB962C8B-B14F-4D97-AF65-F5344CB8AC3E}">
        <p14:creationId xmlns:p14="http://schemas.microsoft.com/office/powerpoint/2010/main" val="26436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05" y="183893"/>
            <a:ext cx="7867135" cy="6365189"/>
          </a:xfrm>
        </p:spPr>
        <p:txBody>
          <a:bodyPr>
            <a:normAutofit/>
          </a:bodyPr>
          <a:lstStyle/>
          <a:p>
            <a:r>
              <a:rPr lang="en-GB" dirty="0" smtClean="0"/>
              <a:t>He was born in Ireland in 1874 to an English family, one of 10 children.</a:t>
            </a:r>
            <a:br>
              <a:rPr lang="en-GB" dirty="0" smtClean="0"/>
            </a:br>
            <a:r>
              <a:rPr lang="en-GB" dirty="0" smtClean="0"/>
              <a:t/>
            </a:r>
            <a:br>
              <a:rPr lang="en-GB" dirty="0" smtClean="0"/>
            </a:br>
            <a:r>
              <a:rPr lang="en-GB" dirty="0" smtClean="0"/>
              <a:t>His family moved to London in 1884.</a:t>
            </a:r>
            <a:br>
              <a:rPr lang="en-GB" dirty="0" smtClean="0"/>
            </a:br>
            <a:r>
              <a:rPr lang="en-GB" dirty="0" smtClean="0"/>
              <a:t/>
            </a:r>
            <a:br>
              <a:rPr lang="en-GB" dirty="0" smtClean="0"/>
            </a:br>
            <a:r>
              <a:rPr lang="en-GB" dirty="0" smtClean="0"/>
              <a:t>He wasn’t keen on school and went to sea at the age of 16.</a:t>
            </a:r>
            <a:br>
              <a:rPr lang="en-GB" dirty="0" smtClean="0"/>
            </a:b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542" y="365125"/>
            <a:ext cx="3771900" cy="5705475"/>
          </a:xfrm>
          <a:prstGeom prst="rect">
            <a:avLst/>
          </a:prstGeom>
        </p:spPr>
      </p:pic>
    </p:spTree>
    <p:extLst>
      <p:ext uri="{BB962C8B-B14F-4D97-AF65-F5344CB8AC3E}">
        <p14:creationId xmlns:p14="http://schemas.microsoft.com/office/powerpoint/2010/main" val="332344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74" y="82378"/>
            <a:ext cx="5447272" cy="6598508"/>
          </a:xfrm>
        </p:spPr>
        <p:txBody>
          <a:bodyPr>
            <a:normAutofit/>
          </a:bodyPr>
          <a:lstStyle/>
          <a:p>
            <a:r>
              <a:rPr lang="en-GB" sz="3600" dirty="0" smtClean="0"/>
              <a:t>He became a certified master mariner able to command a ship.</a:t>
            </a:r>
            <a:br>
              <a:rPr lang="en-GB" sz="3600" dirty="0" smtClean="0"/>
            </a:br>
            <a:r>
              <a:rPr lang="en-GB" sz="3600" dirty="0" smtClean="0"/>
              <a:t/>
            </a:r>
            <a:br>
              <a:rPr lang="en-GB" sz="3600" dirty="0" smtClean="0"/>
            </a:br>
            <a:r>
              <a:rPr lang="en-GB" sz="3600" dirty="0" smtClean="0"/>
              <a:t>In 1901 he went to Antarctica for the first time with Captain Scott and came within 530 miles of the South Pole.</a:t>
            </a:r>
            <a:br>
              <a:rPr lang="en-GB" sz="3600" dirty="0" smtClean="0"/>
            </a:br>
            <a:r>
              <a:rPr lang="en-GB" sz="3600" dirty="0" smtClean="0"/>
              <a:t/>
            </a:r>
            <a:br>
              <a:rPr lang="en-GB" sz="3600" dirty="0" smtClean="0"/>
            </a:br>
            <a:r>
              <a:rPr lang="en-GB" sz="3600" dirty="0" smtClean="0"/>
              <a:t>In 1907 he led his own expedition and came within 97 miles of the South Pole.</a:t>
            </a:r>
            <a:endParaRPr lang="en-GB"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2468" y="148281"/>
            <a:ext cx="6263016" cy="4388585"/>
          </a:xfrm>
          <a:prstGeom prst="rect">
            <a:avLst/>
          </a:prstGeom>
        </p:spPr>
      </p:pic>
      <p:sp>
        <p:nvSpPr>
          <p:cNvPr id="6" name="TextBox 5"/>
          <p:cNvSpPr txBox="1"/>
          <p:nvPr/>
        </p:nvSpPr>
        <p:spPr>
          <a:xfrm>
            <a:off x="6145427" y="4613189"/>
            <a:ext cx="5618205" cy="369332"/>
          </a:xfrm>
          <a:prstGeom prst="rect">
            <a:avLst/>
          </a:prstGeom>
          <a:noFill/>
        </p:spPr>
        <p:txBody>
          <a:bodyPr wrap="square" rtlCol="0">
            <a:spAutoFit/>
          </a:bodyPr>
          <a:lstStyle/>
          <a:p>
            <a:r>
              <a:rPr lang="en-GB" dirty="0" smtClean="0"/>
              <a:t>Heading to Mount Erebus on the way to the South Pole</a:t>
            </a:r>
            <a:endParaRPr lang="en-GB" dirty="0"/>
          </a:p>
        </p:txBody>
      </p:sp>
    </p:spTree>
    <p:extLst>
      <p:ext uri="{BB962C8B-B14F-4D97-AF65-F5344CB8AC3E}">
        <p14:creationId xmlns:p14="http://schemas.microsoft.com/office/powerpoint/2010/main" val="377340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4" y="225081"/>
            <a:ext cx="5992630" cy="6505232"/>
          </a:xfrm>
        </p:spPr>
        <p:txBody>
          <a:bodyPr>
            <a:normAutofit fontScale="90000"/>
          </a:bodyPr>
          <a:lstStyle/>
          <a:p>
            <a:r>
              <a:rPr lang="en-GB" dirty="0" smtClean="0"/>
              <a:t>By 1914 he had been made</a:t>
            </a:r>
            <a:br>
              <a:rPr lang="en-GB" dirty="0" smtClean="0"/>
            </a:br>
            <a:r>
              <a:rPr lang="en-GB" u="sng" dirty="0" smtClean="0"/>
              <a:t>Sir</a:t>
            </a:r>
            <a:r>
              <a:rPr lang="en-GB" dirty="0" smtClean="0"/>
              <a:t> Ernest Shackleton.</a:t>
            </a:r>
            <a:br>
              <a:rPr lang="en-GB" dirty="0" smtClean="0"/>
            </a:br>
            <a:r>
              <a:rPr lang="en-GB" dirty="0"/>
              <a:t/>
            </a:r>
            <a:br>
              <a:rPr lang="en-GB" dirty="0"/>
            </a:br>
            <a:r>
              <a:rPr lang="en-GB" dirty="0" smtClean="0"/>
              <a:t>The South Pole had been reached by Roald Amundsen and Robert Scott in 1911/1912, so Shackleton organized a trans-Antarctic expedition to cross Antarctica from one side to the other via the South Pole.</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4523" y="551213"/>
            <a:ext cx="5757101" cy="4605681"/>
          </a:xfrm>
          <a:prstGeom prst="rect">
            <a:avLst/>
          </a:prstGeom>
        </p:spPr>
      </p:pic>
      <p:sp>
        <p:nvSpPr>
          <p:cNvPr id="3" name="TextBox 2"/>
          <p:cNvSpPr txBox="1"/>
          <p:nvPr/>
        </p:nvSpPr>
        <p:spPr>
          <a:xfrm>
            <a:off x="6540843" y="5222789"/>
            <a:ext cx="5453449" cy="800219"/>
          </a:xfrm>
          <a:prstGeom prst="rect">
            <a:avLst/>
          </a:prstGeom>
          <a:noFill/>
        </p:spPr>
        <p:txBody>
          <a:bodyPr wrap="square" rtlCol="0">
            <a:spAutoFit/>
          </a:bodyPr>
          <a:lstStyle/>
          <a:p>
            <a:pPr algn="ctr"/>
            <a:r>
              <a:rPr lang="en-GB" dirty="0" smtClean="0"/>
              <a:t>An advert said to have been placed in a London newspaper by Shackleton for his Endurance expedition</a:t>
            </a:r>
          </a:p>
          <a:p>
            <a:pPr algn="ctr"/>
            <a:r>
              <a:rPr lang="en-GB" sz="1000" dirty="0" smtClean="0"/>
              <a:t>Picture copyright Paul Ward</a:t>
            </a:r>
            <a:endParaRPr lang="en-GB" sz="1000" dirty="0"/>
          </a:p>
        </p:txBody>
      </p:sp>
    </p:spTree>
    <p:extLst>
      <p:ext uri="{BB962C8B-B14F-4D97-AF65-F5344CB8AC3E}">
        <p14:creationId xmlns:p14="http://schemas.microsoft.com/office/powerpoint/2010/main" val="280158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19" y="101514"/>
            <a:ext cx="6963032" cy="6669989"/>
          </a:xfrm>
        </p:spPr>
        <p:txBody>
          <a:bodyPr>
            <a:noAutofit/>
          </a:bodyPr>
          <a:lstStyle/>
          <a:p>
            <a:r>
              <a:rPr lang="en-GB" sz="3000" dirty="0" smtClean="0"/>
              <a:t>The ship to be used was called the Endurance, this is sometimes called the Endurance expedition, though was properly called:</a:t>
            </a:r>
            <a:br>
              <a:rPr lang="en-GB" sz="3000" dirty="0" smtClean="0"/>
            </a:br>
            <a:r>
              <a:rPr lang="en-GB" sz="3000" dirty="0" smtClean="0"/>
              <a:t/>
            </a:r>
            <a:br>
              <a:rPr lang="en-GB" sz="3000" dirty="0" smtClean="0"/>
            </a:br>
            <a:r>
              <a:rPr lang="en-GB" sz="3000" b="1" dirty="0" smtClean="0"/>
              <a:t>The Imperial Trans-Antarctic Expedition</a:t>
            </a:r>
            <a:r>
              <a:rPr lang="en-GB" sz="3000" dirty="0" smtClean="0"/>
              <a:t/>
            </a:r>
            <a:br>
              <a:rPr lang="en-GB" sz="3000" dirty="0" smtClean="0"/>
            </a:br>
            <a:r>
              <a:rPr lang="en-GB" sz="3000" dirty="0"/>
              <a:t/>
            </a:r>
            <a:br>
              <a:rPr lang="en-GB" sz="3000" dirty="0"/>
            </a:br>
            <a:r>
              <a:rPr lang="en-GB" sz="3000" dirty="0" smtClean="0"/>
              <a:t>The Endurance set off from England just as the 1</a:t>
            </a:r>
            <a:r>
              <a:rPr lang="en-GB" sz="3000" baseline="30000" dirty="0" smtClean="0"/>
              <a:t>st</a:t>
            </a:r>
            <a:r>
              <a:rPr lang="en-GB" sz="3000" dirty="0" smtClean="0"/>
              <a:t> World War was about to happen.</a:t>
            </a:r>
            <a:br>
              <a:rPr lang="en-GB" sz="3000" dirty="0" smtClean="0"/>
            </a:br>
            <a:r>
              <a:rPr lang="en-GB" sz="3000" dirty="0"/>
              <a:t/>
            </a:r>
            <a:br>
              <a:rPr lang="en-GB" sz="3000" dirty="0"/>
            </a:br>
            <a:r>
              <a:rPr lang="en-GB" sz="3000" dirty="0" smtClean="0"/>
              <a:t>Shackleton volunteered his ship and crew for the war effort but was told in a telegram to “Proceed”. It sailed in August 1914.</a:t>
            </a:r>
            <a:br>
              <a:rPr lang="en-GB" sz="3000" dirty="0" smtClean="0"/>
            </a:br>
            <a:r>
              <a:rPr lang="en-GB" sz="3000" dirty="0"/>
              <a:t/>
            </a:r>
            <a:br>
              <a:rPr lang="en-GB" sz="3000" dirty="0"/>
            </a:br>
            <a:r>
              <a:rPr lang="en-GB" sz="3000" dirty="0" smtClean="0"/>
              <a:t>28 men including Shackleton were to reach the Antarctic.</a:t>
            </a:r>
            <a:endParaRPr lang="en-GB" sz="3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0"/>
            <a:ext cx="5029200" cy="6858000"/>
          </a:xfrm>
          <a:prstGeom prst="rect">
            <a:avLst/>
          </a:prstGeom>
        </p:spPr>
      </p:pic>
    </p:spTree>
    <p:extLst>
      <p:ext uri="{BB962C8B-B14F-4D97-AF65-F5344CB8AC3E}">
        <p14:creationId xmlns:p14="http://schemas.microsoft.com/office/powerpoint/2010/main" val="334741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4" y="150940"/>
            <a:ext cx="5923005" cy="6241621"/>
          </a:xfrm>
        </p:spPr>
        <p:txBody>
          <a:bodyPr>
            <a:normAutofit fontScale="90000"/>
          </a:bodyPr>
          <a:lstStyle/>
          <a:p>
            <a:r>
              <a:rPr lang="en-GB" sz="3600" dirty="0" smtClean="0"/>
              <a:t>The journey started as expected, except a stowaway was found three days out of port after leaving South America for Antarctica.</a:t>
            </a:r>
            <a:br>
              <a:rPr lang="en-GB" sz="3600" dirty="0" smtClean="0"/>
            </a:br>
            <a:r>
              <a:rPr lang="en-GB" sz="3600" dirty="0"/>
              <a:t/>
            </a:r>
            <a:br>
              <a:rPr lang="en-GB" sz="3600" dirty="0"/>
            </a:br>
            <a:r>
              <a:rPr lang="en-GB" sz="3600" dirty="0" smtClean="0"/>
              <a:t>It was too late for Shackleton to turn back and so he offered the stowaway, 19 year old </a:t>
            </a:r>
            <a:r>
              <a:rPr lang="en-GB" sz="3600" dirty="0" err="1" smtClean="0"/>
              <a:t>Perce</a:t>
            </a:r>
            <a:r>
              <a:rPr lang="en-GB" sz="3600" dirty="0" smtClean="0"/>
              <a:t> </a:t>
            </a:r>
            <a:r>
              <a:rPr lang="en-GB" sz="3600" dirty="0" err="1" smtClean="0"/>
              <a:t>Blackborow</a:t>
            </a:r>
            <a:r>
              <a:rPr lang="en-GB" sz="3600" dirty="0" smtClean="0"/>
              <a:t>, a position of steward with the condition "If anyone has to be eaten, then you will be the first!".</a:t>
            </a:r>
            <a:br>
              <a:rPr lang="en-GB" sz="3600" dirty="0" smtClean="0"/>
            </a:br>
            <a:r>
              <a:rPr lang="en-GB" sz="3600" dirty="0"/>
              <a:t/>
            </a:r>
            <a:br>
              <a:rPr lang="en-GB" sz="3600" dirty="0"/>
            </a:br>
            <a:r>
              <a:rPr lang="en-GB" sz="3600" dirty="0" err="1" smtClean="0"/>
              <a:t>Blackborow</a:t>
            </a:r>
            <a:r>
              <a:rPr lang="en-GB" sz="3600" dirty="0" smtClean="0"/>
              <a:t> accepted.</a:t>
            </a:r>
            <a:endParaRPr lang="en-GB" sz="36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18421" y="150941"/>
            <a:ext cx="5148649" cy="5699259"/>
          </a:xfrm>
          <a:prstGeom prst="rect">
            <a:avLst/>
          </a:prstGeom>
        </p:spPr>
      </p:pic>
      <p:sp>
        <p:nvSpPr>
          <p:cNvPr id="5" name="TextBox 4"/>
          <p:cNvSpPr txBox="1"/>
          <p:nvPr/>
        </p:nvSpPr>
        <p:spPr>
          <a:xfrm>
            <a:off x="6096000" y="5931243"/>
            <a:ext cx="5848865" cy="369332"/>
          </a:xfrm>
          <a:prstGeom prst="rect">
            <a:avLst/>
          </a:prstGeom>
          <a:noFill/>
        </p:spPr>
        <p:txBody>
          <a:bodyPr wrap="square" rtlCol="0">
            <a:spAutoFit/>
          </a:bodyPr>
          <a:lstStyle/>
          <a:p>
            <a:r>
              <a:rPr lang="en-GB" dirty="0" smtClean="0"/>
              <a:t>Stowaway </a:t>
            </a:r>
            <a:r>
              <a:rPr lang="en-GB" dirty="0" err="1" smtClean="0"/>
              <a:t>Perce</a:t>
            </a:r>
            <a:r>
              <a:rPr lang="en-GB" dirty="0" smtClean="0"/>
              <a:t> </a:t>
            </a:r>
            <a:r>
              <a:rPr lang="en-GB" dirty="0" err="1" smtClean="0"/>
              <a:t>Blackborow</a:t>
            </a:r>
            <a:r>
              <a:rPr lang="en-GB" dirty="0" smtClean="0"/>
              <a:t> with Mrs. Chippy, the ships cat</a:t>
            </a:r>
            <a:endParaRPr lang="en-GB" dirty="0"/>
          </a:p>
        </p:txBody>
      </p:sp>
    </p:spTree>
    <p:extLst>
      <p:ext uri="{BB962C8B-B14F-4D97-AF65-F5344CB8AC3E}">
        <p14:creationId xmlns:p14="http://schemas.microsoft.com/office/powerpoint/2010/main" val="131858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 y="101140"/>
            <a:ext cx="4186882" cy="6258472"/>
          </a:xfrm>
        </p:spPr>
        <p:txBody>
          <a:bodyPr>
            <a:noAutofit/>
          </a:bodyPr>
          <a:lstStyle/>
          <a:p>
            <a:r>
              <a:rPr lang="en-GB" sz="3000" dirty="0" smtClean="0"/>
              <a:t>Some whalers he met at South Georgia on the way to Antarctica told Shackleton that it was a particularly bad year for sea-ice in the Weddell Sea.</a:t>
            </a:r>
            <a:br>
              <a:rPr lang="en-GB" sz="3000" dirty="0" smtClean="0"/>
            </a:br>
            <a:r>
              <a:rPr lang="en-GB" sz="3000" dirty="0" smtClean="0"/>
              <a:t/>
            </a:r>
            <a:br>
              <a:rPr lang="en-GB" sz="3000" dirty="0" smtClean="0"/>
            </a:br>
            <a:r>
              <a:rPr lang="en-GB" sz="3000" dirty="0" smtClean="0"/>
              <a:t>The ship made progress though it was difficult. On the 22</a:t>
            </a:r>
            <a:r>
              <a:rPr lang="en-GB" sz="3000" baseline="30000" dirty="0" smtClean="0"/>
              <a:t>nd</a:t>
            </a:r>
            <a:r>
              <a:rPr lang="en-GB" sz="3000" dirty="0" smtClean="0"/>
              <a:t> of Feb 1915, the ship became frozen solid into sea-ice just one days sail from where the ship was headed.</a:t>
            </a:r>
            <a:endParaRPr lang="en-GB"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388" y="101139"/>
            <a:ext cx="7787353" cy="5344071"/>
          </a:xfrm>
          <a:prstGeom prst="rect">
            <a:avLst/>
          </a:prstGeom>
        </p:spPr>
      </p:pic>
      <p:sp>
        <p:nvSpPr>
          <p:cNvPr id="3" name="TextBox 2"/>
          <p:cNvSpPr txBox="1"/>
          <p:nvPr/>
        </p:nvSpPr>
        <p:spPr>
          <a:xfrm>
            <a:off x="5478162" y="5519351"/>
            <a:ext cx="6219568" cy="646331"/>
          </a:xfrm>
          <a:prstGeom prst="rect">
            <a:avLst/>
          </a:prstGeom>
          <a:noFill/>
        </p:spPr>
        <p:txBody>
          <a:bodyPr wrap="square" rtlCol="0">
            <a:spAutoFit/>
          </a:bodyPr>
          <a:lstStyle/>
          <a:p>
            <a:pPr algn="ctr"/>
            <a:r>
              <a:rPr lang="en-GB" dirty="0" smtClean="0"/>
              <a:t>The route of the Endurance via South Georgia to where it became beset in the pack-ice</a:t>
            </a:r>
            <a:endParaRPr lang="en-GB" dirty="0"/>
          </a:p>
        </p:txBody>
      </p:sp>
    </p:spTree>
    <p:extLst>
      <p:ext uri="{BB962C8B-B14F-4D97-AF65-F5344CB8AC3E}">
        <p14:creationId xmlns:p14="http://schemas.microsoft.com/office/powerpoint/2010/main" val="33663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46" y="109751"/>
            <a:ext cx="6757086" cy="6725553"/>
          </a:xfrm>
        </p:spPr>
        <p:txBody>
          <a:bodyPr>
            <a:normAutofit fontScale="90000"/>
          </a:bodyPr>
          <a:lstStyle/>
          <a:p>
            <a:r>
              <a:rPr lang="en-GB" sz="3600" dirty="0" smtClean="0"/>
              <a:t>The ship drifted with the sea-ice north-wards, away from where they wanted to go.</a:t>
            </a:r>
            <a:br>
              <a:rPr lang="en-GB" sz="3600" dirty="0" smtClean="0"/>
            </a:br>
            <a:r>
              <a:rPr lang="en-GB" sz="3600" dirty="0"/>
              <a:t/>
            </a:r>
            <a:br>
              <a:rPr lang="en-GB" sz="3600" dirty="0"/>
            </a:br>
            <a:r>
              <a:rPr lang="en-GB" sz="3600" dirty="0" smtClean="0"/>
              <a:t>The crew lived on the ship through the winter,  it was bitterly cold, there were 24 hours darkness around midwinter, the 21</a:t>
            </a:r>
            <a:r>
              <a:rPr lang="en-GB" sz="3600" baseline="30000" dirty="0" smtClean="0"/>
              <a:t>st</a:t>
            </a:r>
            <a:r>
              <a:rPr lang="en-GB" sz="3600" dirty="0" smtClean="0"/>
              <a:t> of June.</a:t>
            </a:r>
            <a:br>
              <a:rPr lang="en-GB" sz="3600" dirty="0" smtClean="0"/>
            </a:br>
            <a:r>
              <a:rPr lang="en-GB" sz="3600" dirty="0" smtClean="0"/>
              <a:t/>
            </a:r>
            <a:br>
              <a:rPr lang="en-GB" sz="3600" dirty="0" smtClean="0"/>
            </a:br>
            <a:r>
              <a:rPr lang="en-GB" sz="3600" dirty="0"/>
              <a:t/>
            </a:r>
            <a:br>
              <a:rPr lang="en-GB" sz="3600" dirty="0"/>
            </a:br>
            <a:r>
              <a:rPr lang="en-GB" sz="3600" dirty="0" smtClean="0"/>
              <a:t>The sled dogs were put onto the sea-ice where they lived in “</a:t>
            </a:r>
            <a:r>
              <a:rPr lang="en-GB" sz="3600" dirty="0" err="1" smtClean="0"/>
              <a:t>dogloos</a:t>
            </a:r>
            <a:r>
              <a:rPr lang="en-GB" sz="3600" dirty="0" smtClean="0"/>
              <a:t>”, small igloos made of compacted snow.</a:t>
            </a:r>
            <a:endParaRPr lang="en-GB"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7730" y="0"/>
            <a:ext cx="508145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0201" cy="6858000"/>
          </a:xfrm>
          <a:prstGeom prst="rect">
            <a:avLst/>
          </a:prstGeom>
        </p:spPr>
      </p:pic>
    </p:spTree>
    <p:extLst>
      <p:ext uri="{BB962C8B-B14F-4D97-AF65-F5344CB8AC3E}">
        <p14:creationId xmlns:p14="http://schemas.microsoft.com/office/powerpoint/2010/main" val="241282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TotalTime>
  <Words>940</Words>
  <Application>Microsoft Office PowerPoint</Application>
  <PresentationFormat>Widescreen</PresentationFormat>
  <Paragraphs>43</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Sir Ernest Shackleton and the Endurance Expedition</vt:lpstr>
      <vt:lpstr>Ernest Shackleton was an Edwardian gentleman and Antarctic explorer from a hundred years ago</vt:lpstr>
      <vt:lpstr>He was born in Ireland in 1874 to an English family, one of 10 children.  His family moved to London in 1884.  He wasn’t keen on school and went to sea at the age of 16. </vt:lpstr>
      <vt:lpstr>He became a certified master mariner able to command a ship.  In 1901 he went to Antarctica for the first time with Captain Scott and came within 530 miles of the South Pole.  In 1907 he led his own expedition and came within 97 miles of the South Pole.</vt:lpstr>
      <vt:lpstr>By 1914 he had been made Sir Ernest Shackleton.  The South Pole had been reached by Roald Amundsen and Robert Scott in 1911/1912, so Shackleton organized a trans-Antarctic expedition to cross Antarctica from one side to the other via the South Pole.</vt:lpstr>
      <vt:lpstr>The ship to be used was called the Endurance, this is sometimes called the Endurance expedition, though was properly called:  The Imperial Trans-Antarctic Expedition  The Endurance set off from England just as the 1st World War was about to happen.  Shackleton volunteered his ship and crew for the war effort but was told in a telegram to “Proceed”. It sailed in August 1914.  28 men including Shackleton were to reach the Antarctic.</vt:lpstr>
      <vt:lpstr>The journey started as expected, except a stowaway was found three days out of port after leaving South America for Antarctica.  It was too late for Shackleton to turn back and so he offered the stowaway, 19 year old Perce Blackborow, a position of steward with the condition "If anyone has to be eaten, then you will be the first!".  Blackborow accepted.</vt:lpstr>
      <vt:lpstr>Some whalers he met at South Georgia on the way to Antarctica told Shackleton that it was a particularly bad year for sea-ice in the Weddell Sea.  The ship made progress though it was difficult. On the 22nd of Feb 1915, the ship became frozen solid into sea-ice just one days sail from where the ship was headed.</vt:lpstr>
      <vt:lpstr>The ship drifted with the sea-ice north-wards, away from where they wanted to go.  The crew lived on the ship through the winter,  it was bitterly cold, there were 24 hours darkness around midwinter, the 21st of June.   The sled dogs were put onto the sea-ice where they lived in “dogloos”, small igloos made of compacted snow.</vt:lpstr>
      <vt:lpstr>The dogs had been brought from England on the Endurance, some pups were born on the journey south, they would join the sled teams when they were big and strong enough.  Trips by dog sled were popular in the quiet winter months when there was little else to do, as well as being a requirement to exercise the dogs and allow the men to practise their dog sled driving skills.</vt:lpstr>
      <vt:lpstr>All through the winter, the crew were looking forwards  to being released in the spring to carry on their expedition.  In September 1915 however, the surrounding pack ice started to push on the ship, it creaked and groaned, floors buckled, doors no longer closed. Then the pressure was relaxed and the ship lived again, but was left tilted over at 15 degrees.</vt:lpstr>
      <vt:lpstr>In late October, the ice pressed again, this time the ship sprang a leak.  The pressure continued, Shackleton ordered all stores and equipment to be taken off the ship which was now beyond hope. This first place off the ship became known as “Dump Camp” because of the amount of gear that was thrown away there.  “Ocean Camp” was established a mile and half from the Endurance on more solid older ice.  On the 21st of November 1915, the broken and splintered ship sank below the ice into the Weddell Sea.</vt:lpstr>
      <vt:lpstr>PowerPoint Presentation</vt:lpstr>
      <vt:lpstr>The crew now were living at “Ocean Camp”.  There was no radio, no-one in the outside world knew what had happened, no rescue was going to come. They were on their own.</vt:lpstr>
      <vt:lpstr>The ice was still drifting north, so they stayed at Ocean Camp for a month.  On the 23rd of December Shackleton decided to start to move Westwards towards Paulet Island where he knew there was a substantial food depot, the camp was abandoned and the crew and dogs started to drag sleds and three  lifeboats from the Endurance across the sea-ice. A reconnaissance by dog sled had  shown the ice to be flat and suitable for travelling as far as the eye could see.</vt:lpstr>
      <vt:lpstr>16 - After only a week un-negotiable broken and ridged ice to 5m high was encountered, a new camp is established "Patience Camp", they were to live there on the floe for nearly three and a half months.  On the 9th of April 1916 the ice around had broken and the floe was surrounded by water.  It was time to take to the boats and head towards the South Shetland Islands.</vt:lpstr>
      <vt:lpstr>For five days, the men rowed and sailed the boats across the sea dotted with ice-bergs and pack-ice.  For some of them this was the hardest part of the journey, wet and cold all the time, virtually no food or drinking water, little sleep and many cases of frost bite.  At times they had to bail the boats out to prevent the stormy sea from sinking them and row for their lives.</vt:lpstr>
      <vt:lpstr>Eventually they arrived on Elephant Island, ecstatic to be on land again after 497 days.  They spent a whole day drinking water from melted snow and eating fresh seal meat until they all finally had enough, the cooks worked hard!  A shelter was made from two lifeboats and a low wall of stones and any other materials they had with them. They called it the “snuggery”.</vt:lpstr>
      <vt:lpstr>Elephant island was a respite, but the world wasn’t going to come there. The outside world didn’t even know there was any problem with the expedition.  Shackleton decided to go back to South Georgia for rescue, it was 800 miles away, one of the stormiest times of the year and he only had an open boat that wasn’t in the best condition.  The 22 foot lifeboat James Caird set off on the 24th of April, with a crew of 6, the next day the pack-ice closed in again.</vt:lpstr>
      <vt:lpstr>The voyage of the James Caird is one of the most epic small boat journeys of all time.  Navigation was by “dead reckoning” as the sun was covered by cloud for days on end.  Ice up to 15 inches (38cm) thick formed on the boat and threatened to capsize her, it had to be chipped off by hands stiff with cold with the threat of frost bite.  Sea-water came in and made everything wet, gigantic waves and storms made the men think they would never survive.  After 14 days though, they landed on South Georgia, they had thought it might take them twice as long.</vt:lpstr>
      <vt:lpstr>South Georgia meant rescue was nearby, but first Shackleton had to alert the whaling station. They had landed on the wrong side of the island. To reach the whaling station 22 miles away, the backbone of mountains and glaciers that ran the length of the island had to be crossed, no one had ever done this.  Shackleton set off with Tom Crean and Frank Worsley to cross the mountainous island. Two of the other men were unable to walk, the third was left to look after them.</vt:lpstr>
      <vt:lpstr>Once again with all the odds against them, Shackleton and his two companions succeeded. They reached the whaling station filthy and with torn clothes, unrecognisable at first.   "When we got to the whaling station, it was the thought of all those comrades that made us so mad with joy... We didn't so much feel safe as that they would be saved.“ Shackleton in his diary </vt:lpstr>
      <vt:lpstr>Shackleton immediately arranged for a British whale catcher to go from South Georgia to Elephant Island and rescue the 22 men still there.  It was turned back by pack ice 60 miles away. Shackleton went to find another rescue ship.  He tried a second time and a third time, always being turned back by heavy pack ice that the boats could not penetrate.  Eventually a steam tug named Yelcho loaned by the Chilean government made it through on the fourth attempt.  </vt:lpstr>
      <vt:lpstr>Life on Elephant Island had been tough for the remaining men, they thought rescue might come in a month, it had been four months, food was short, some were ill and getting worse, living conditions were very bad and it was winter again.</vt:lpstr>
      <vt:lpstr>A boat from the Yelcho soon approached close enough for Shackleton, who was standing on the bow, to shout to Frank Wild:  "Are you all well?"  Wild replied:  "All safe, all well!“  and the Boss replied:  "Thank God!"</vt:lpstr>
      <vt:lpstr>Not a single life was lost</vt:lpstr>
      <vt:lpstr>The pictures in this presentation were taken by Frank Hurley, the expedition photographer.  They were taken mainly on glass negatives with a large, heavy, wooden box camera.  They were rescued from the Endurance as she was sinking, dragged across the sea-ice for 4 months, taken in the lifeboats to Elephant Island and eventually brought home by the Yelcho.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 Ernest Shackleton and the Endurance Expedition</dc:title>
  <dc:creator>Paul Ward</dc:creator>
  <cp:lastModifiedBy>Dad</cp:lastModifiedBy>
  <cp:revision>114</cp:revision>
  <dcterms:created xsi:type="dcterms:W3CDTF">2015-09-08T20:49:38Z</dcterms:created>
  <dcterms:modified xsi:type="dcterms:W3CDTF">2018-03-23T21:56:54Z</dcterms:modified>
</cp:coreProperties>
</file>