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9" r:id="rId2"/>
    <p:sldId id="290" r:id="rId3"/>
    <p:sldId id="257" r:id="rId4"/>
    <p:sldId id="259" r:id="rId5"/>
    <p:sldId id="260" r:id="rId6"/>
    <p:sldId id="263" r:id="rId7"/>
    <p:sldId id="264" r:id="rId8"/>
    <p:sldId id="271" r:id="rId9"/>
    <p:sldId id="287" r:id="rId10"/>
    <p:sldId id="282" r:id="rId11"/>
    <p:sldId id="261" r:id="rId12"/>
    <p:sldId id="288" r:id="rId13"/>
    <p:sldId id="262" r:id="rId14"/>
    <p:sldId id="268" r:id="rId15"/>
    <p:sldId id="285" r:id="rId16"/>
    <p:sldId id="273" r:id="rId17"/>
    <p:sldId id="274" r:id="rId18"/>
    <p:sldId id="280" r:id="rId19"/>
    <p:sldId id="279" r:id="rId20"/>
    <p:sldId id="275" r:id="rId21"/>
    <p:sldId id="276" r:id="rId22"/>
    <p:sldId id="277" r:id="rId23"/>
    <p:sldId id="281" r:id="rId24"/>
    <p:sldId id="278" r:id="rId2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CCFF"/>
    <a:srgbClr val="FF99CC"/>
    <a:srgbClr val="FF0000"/>
    <a:srgbClr val="EAEAEA"/>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4707" autoAdjust="0"/>
  </p:normalViewPr>
  <p:slideViewPr>
    <p:cSldViewPr>
      <p:cViewPr varScale="1">
        <p:scale>
          <a:sx n="106" d="100"/>
          <a:sy n="106" d="100"/>
        </p:scale>
        <p:origin x="870" y="114"/>
      </p:cViewPr>
      <p:guideLst>
        <p:guide orient="horz" pos="2160"/>
        <p:guide pos="288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100" d="100"/>
        <a:sy n="100" d="100"/>
      </p:scale>
      <p:origin x="0" y="-468"/>
    </p:cViewPr>
  </p:sorter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BE6253F-A8FD-49B9-942F-6587454645A6}" type="slidenum">
              <a:rPr lang="en-GB" altLang="en-US"/>
              <a:pPr>
                <a:defRPr/>
              </a:pPr>
              <a:t>‹#›</a:t>
            </a:fld>
            <a:endParaRPr lang="en-GB" altLang="en-US"/>
          </a:p>
        </p:txBody>
      </p:sp>
    </p:spTree>
    <p:extLst>
      <p:ext uri="{BB962C8B-B14F-4D97-AF65-F5344CB8AC3E}">
        <p14:creationId xmlns:p14="http://schemas.microsoft.com/office/powerpoint/2010/main" val="254231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D9608C-96C6-4B7A-B92F-2100DE3BD5D3}" type="slidenum">
              <a:rPr lang="en-GB" altLang="en-US"/>
              <a:pPr>
                <a:defRPr/>
              </a:pPr>
              <a:t>‹#›</a:t>
            </a:fld>
            <a:endParaRPr lang="en-GB" altLang="en-US"/>
          </a:p>
        </p:txBody>
      </p:sp>
    </p:spTree>
    <p:extLst>
      <p:ext uri="{BB962C8B-B14F-4D97-AF65-F5344CB8AC3E}">
        <p14:creationId xmlns:p14="http://schemas.microsoft.com/office/powerpoint/2010/main" val="1981768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11956D-4096-44B7-88CC-24F0AF87D93E}" type="slidenum">
              <a:rPr lang="en-GB" altLang="en-US" smtClean="0"/>
              <a:pPr/>
              <a:t>1</a:t>
            </a:fld>
            <a:endParaRPr lang="en-GB"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500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BB0F7A-9082-40B2-91FF-4D154D880E4B}" type="slidenum">
              <a:rPr lang="en-GB" altLang="en-US" smtClean="0"/>
              <a:pPr/>
              <a:t>10</a:t>
            </a:fld>
            <a:endParaRPr lang="en-GB" alt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3995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B29B6B-17E3-4BEA-94FB-E4CA0AFEFA4E}" type="slidenum">
              <a:rPr lang="en-GB" altLang="en-US" smtClean="0"/>
              <a:pPr/>
              <a:t>11</a:t>
            </a:fld>
            <a:endParaRPr lang="en-GB" alt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4185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3498FF-50A9-4146-B817-8A6FF13DAE20}" type="slidenum">
              <a:rPr lang="en-GB" altLang="en-US" smtClean="0"/>
              <a:pPr/>
              <a:t>12</a:t>
            </a:fld>
            <a:endParaRPr lang="en-GB"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8140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5CC088-C713-4454-B1AD-8037E419EF7C}" type="slidenum">
              <a:rPr lang="en-GB" altLang="en-US" smtClean="0"/>
              <a:pPr/>
              <a:t>13</a:t>
            </a:fld>
            <a:endParaRPr lang="en-GB" alt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7284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51C5A0-EA35-4FBB-A9F6-0888B902618F}" type="slidenum">
              <a:rPr lang="en-GB" altLang="en-US" smtClean="0"/>
              <a:pPr/>
              <a:t>14</a:t>
            </a:fld>
            <a:endParaRPr lang="en-GB"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56384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740BE3-C9C5-4AF9-832C-CC1550B27194}" type="slidenum">
              <a:rPr lang="en-GB" altLang="en-US" smtClean="0"/>
              <a:pPr/>
              <a:t>15</a:t>
            </a:fld>
            <a:endParaRPr lang="en-GB"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9652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66A1C7-AEDD-47F2-BC2A-1707C844C932}" type="slidenum">
              <a:rPr lang="en-GB" altLang="en-US" smtClean="0"/>
              <a:pPr/>
              <a:t>16</a:t>
            </a:fld>
            <a:endParaRPr lang="en-GB"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0299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C2B169-B76F-4CC1-82D2-1C14B5347BB2}" type="slidenum">
              <a:rPr lang="en-GB" altLang="en-US" smtClean="0"/>
              <a:pPr/>
              <a:t>17</a:t>
            </a:fld>
            <a:endParaRPr lang="en-GB"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276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935843-C9D9-4C1D-A8CB-CD38897F43B9}" type="slidenum">
              <a:rPr lang="en-GB" altLang="en-US" smtClean="0"/>
              <a:pPr/>
              <a:t>18</a:t>
            </a:fld>
            <a:endParaRPr lang="en-GB"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2187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210D0D-01FF-44DD-96C0-342E271D391C}" type="slidenum">
              <a:rPr lang="en-GB" altLang="en-US" smtClean="0"/>
              <a:pPr/>
              <a:t>19</a:t>
            </a:fld>
            <a:endParaRPr lang="en-GB"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800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0DD06E-A129-42B8-AE18-E49326C49A58}" type="slidenum">
              <a:rPr lang="en-GB" altLang="en-US" smtClean="0"/>
              <a:pPr/>
              <a:t>2</a:t>
            </a:fld>
            <a:endParaRPr lang="en-GB" altLang="en-US"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9076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111FFA-E40E-40FB-892B-8B713352A155}" type="slidenum">
              <a:rPr lang="en-GB" altLang="en-US" smtClean="0"/>
              <a:pPr/>
              <a:t>20</a:t>
            </a:fld>
            <a:endParaRPr lang="en-GB"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5335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B467C6-640A-493D-97F0-B731CA66E766}" type="slidenum">
              <a:rPr lang="en-GB" altLang="en-US" smtClean="0"/>
              <a:pPr/>
              <a:t>21</a:t>
            </a:fld>
            <a:endParaRPr lang="en-GB"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6410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6EFB15-952D-4B46-97D8-724B9A130347}" type="slidenum">
              <a:rPr lang="en-GB" altLang="en-US" smtClean="0"/>
              <a:pPr/>
              <a:t>22</a:t>
            </a:fld>
            <a:endParaRPr lang="en-GB"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6983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7D5FDD-99FE-4C29-9D72-B9B3DE43D489}" type="slidenum">
              <a:rPr lang="en-GB" altLang="en-US" smtClean="0"/>
              <a:pPr/>
              <a:t>23</a:t>
            </a:fld>
            <a:endParaRPr lang="en-GB"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7787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80946-D41C-445B-BA9A-F7D9E38ABB8B}" type="slidenum">
              <a:rPr lang="en-GB" altLang="en-US" smtClean="0"/>
              <a:pPr/>
              <a:t>24</a:t>
            </a:fld>
            <a:endParaRPr lang="en-GB"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0988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98504B-259D-4013-A627-E818AEA81B86}" type="slidenum">
              <a:rPr lang="en-GB" altLang="en-US" smtClean="0"/>
              <a:pPr/>
              <a:t>3</a:t>
            </a:fld>
            <a:endParaRPr lang="en-GB" altLang="en-US"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279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24DA56-3DD4-48DB-8C0A-77BF381129C0}" type="slidenum">
              <a:rPr lang="en-GB" altLang="en-US" smtClean="0"/>
              <a:pPr/>
              <a:t>4</a:t>
            </a:fld>
            <a:endParaRPr lang="en-GB" altLang="en-US"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0464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82856D-82F7-47A9-9E6E-2129A945B5C6}" type="slidenum">
              <a:rPr lang="en-GB" altLang="en-US" smtClean="0"/>
              <a:pPr/>
              <a:t>5</a:t>
            </a:fld>
            <a:endParaRPr lang="en-GB" alt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7034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793644-7612-4D9A-B208-D6B55D63D106}" type="slidenum">
              <a:rPr lang="en-GB" altLang="en-US" smtClean="0"/>
              <a:pPr/>
              <a:t>6</a:t>
            </a:fld>
            <a:endParaRPr lang="en-GB" alt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9348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31FCF7-8735-403D-BCBB-220B21F9ADC0}" type="slidenum">
              <a:rPr lang="en-GB" altLang="en-US" smtClean="0"/>
              <a:pPr/>
              <a:t>7</a:t>
            </a:fld>
            <a:endParaRPr lang="en-GB" alt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6797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465455-BEEF-4813-AAF9-91A0738AEAF7}" type="slidenum">
              <a:rPr lang="en-GB" altLang="en-US" smtClean="0"/>
              <a:pPr/>
              <a:t>8</a:t>
            </a:fld>
            <a:endParaRPr lang="en-GB" alt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7883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C479B1-86AC-4062-9771-781ABF86F113}" type="slidenum">
              <a:rPr lang="en-GB" altLang="en-US" smtClean="0"/>
              <a:pPr/>
              <a:t>9</a:t>
            </a:fld>
            <a:endParaRPr lang="en-GB" alt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394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8011CA-D575-4D9D-9907-59E4D71528B7}" type="slidenum">
              <a:rPr lang="en-GB" altLang="en-US"/>
              <a:pPr>
                <a:defRPr/>
              </a:pPr>
              <a:t>‹#›</a:t>
            </a:fld>
            <a:endParaRPr lang="en-GB" altLang="en-US"/>
          </a:p>
        </p:txBody>
      </p:sp>
    </p:spTree>
    <p:extLst>
      <p:ext uri="{BB962C8B-B14F-4D97-AF65-F5344CB8AC3E}">
        <p14:creationId xmlns:p14="http://schemas.microsoft.com/office/powerpoint/2010/main" val="163287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4BCD256-0AC3-4300-ACAC-EB247BE1775A}" type="slidenum">
              <a:rPr lang="en-GB" altLang="en-US"/>
              <a:pPr>
                <a:defRPr/>
              </a:pPr>
              <a:t>‹#›</a:t>
            </a:fld>
            <a:endParaRPr lang="en-GB" altLang="en-US"/>
          </a:p>
        </p:txBody>
      </p:sp>
    </p:spTree>
    <p:extLst>
      <p:ext uri="{BB962C8B-B14F-4D97-AF65-F5344CB8AC3E}">
        <p14:creationId xmlns:p14="http://schemas.microsoft.com/office/powerpoint/2010/main" val="187525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D7D116-C6F8-410C-BEC3-1BB415A1CCF5}" type="slidenum">
              <a:rPr lang="en-GB" altLang="en-US"/>
              <a:pPr>
                <a:defRPr/>
              </a:pPr>
              <a:t>‹#›</a:t>
            </a:fld>
            <a:endParaRPr lang="en-GB" altLang="en-US"/>
          </a:p>
        </p:txBody>
      </p:sp>
    </p:spTree>
    <p:extLst>
      <p:ext uri="{BB962C8B-B14F-4D97-AF65-F5344CB8AC3E}">
        <p14:creationId xmlns:p14="http://schemas.microsoft.com/office/powerpoint/2010/main" val="354919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709E5B-CB2E-4A5A-9730-0640A6384CC9}" type="slidenum">
              <a:rPr lang="en-GB" altLang="en-US"/>
              <a:pPr>
                <a:defRPr/>
              </a:pPr>
              <a:t>‹#›</a:t>
            </a:fld>
            <a:endParaRPr lang="en-GB" altLang="en-US"/>
          </a:p>
        </p:txBody>
      </p:sp>
    </p:spTree>
    <p:extLst>
      <p:ext uri="{BB962C8B-B14F-4D97-AF65-F5344CB8AC3E}">
        <p14:creationId xmlns:p14="http://schemas.microsoft.com/office/powerpoint/2010/main" val="260367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296DCB-9FC2-4B02-A74B-9F9941B7C858}" type="slidenum">
              <a:rPr lang="en-GB" altLang="en-US"/>
              <a:pPr>
                <a:defRPr/>
              </a:pPr>
              <a:t>‹#›</a:t>
            </a:fld>
            <a:endParaRPr lang="en-GB" altLang="en-US"/>
          </a:p>
        </p:txBody>
      </p:sp>
    </p:spTree>
    <p:extLst>
      <p:ext uri="{BB962C8B-B14F-4D97-AF65-F5344CB8AC3E}">
        <p14:creationId xmlns:p14="http://schemas.microsoft.com/office/powerpoint/2010/main" val="317575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FC8EAC43-70E9-4CEE-BFBB-C5A832804C28}" type="slidenum">
              <a:rPr lang="en-GB" altLang="en-US"/>
              <a:pPr>
                <a:defRPr/>
              </a:pPr>
              <a:t>‹#›</a:t>
            </a:fld>
            <a:endParaRPr lang="en-GB" altLang="en-US"/>
          </a:p>
        </p:txBody>
      </p:sp>
    </p:spTree>
    <p:extLst>
      <p:ext uri="{BB962C8B-B14F-4D97-AF65-F5344CB8AC3E}">
        <p14:creationId xmlns:p14="http://schemas.microsoft.com/office/powerpoint/2010/main" val="404250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95440E-5055-4372-9553-8A83A8DA9AB8}" type="slidenum">
              <a:rPr lang="en-GB" altLang="en-US"/>
              <a:pPr>
                <a:defRPr/>
              </a:pPr>
              <a:t>‹#›</a:t>
            </a:fld>
            <a:endParaRPr lang="en-GB" altLang="en-US"/>
          </a:p>
        </p:txBody>
      </p:sp>
    </p:spTree>
    <p:extLst>
      <p:ext uri="{BB962C8B-B14F-4D97-AF65-F5344CB8AC3E}">
        <p14:creationId xmlns:p14="http://schemas.microsoft.com/office/powerpoint/2010/main" val="418109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BF6B03E6-EC01-417F-8622-23434C016EE5}" type="slidenum">
              <a:rPr lang="en-GB" altLang="en-US"/>
              <a:pPr>
                <a:defRPr/>
              </a:pPr>
              <a:t>‹#›</a:t>
            </a:fld>
            <a:endParaRPr lang="en-GB" altLang="en-US"/>
          </a:p>
        </p:txBody>
      </p:sp>
    </p:spTree>
    <p:extLst>
      <p:ext uri="{BB962C8B-B14F-4D97-AF65-F5344CB8AC3E}">
        <p14:creationId xmlns:p14="http://schemas.microsoft.com/office/powerpoint/2010/main" val="39286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6A9A5F23-28F8-43A2-935C-A3F928686057}" type="slidenum">
              <a:rPr lang="en-GB" altLang="en-US"/>
              <a:pPr>
                <a:defRPr/>
              </a:pPr>
              <a:t>‹#›</a:t>
            </a:fld>
            <a:endParaRPr lang="en-GB" altLang="en-US"/>
          </a:p>
        </p:txBody>
      </p:sp>
    </p:spTree>
    <p:extLst>
      <p:ext uri="{BB962C8B-B14F-4D97-AF65-F5344CB8AC3E}">
        <p14:creationId xmlns:p14="http://schemas.microsoft.com/office/powerpoint/2010/main" val="1025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E81789-3B29-47D7-9BBC-5F90E11F8723}" type="slidenum">
              <a:rPr lang="en-GB" altLang="en-US"/>
              <a:pPr>
                <a:defRPr/>
              </a:pPr>
              <a:t>‹#›</a:t>
            </a:fld>
            <a:endParaRPr lang="en-GB" altLang="en-US"/>
          </a:p>
        </p:txBody>
      </p:sp>
    </p:spTree>
    <p:extLst>
      <p:ext uri="{BB962C8B-B14F-4D97-AF65-F5344CB8AC3E}">
        <p14:creationId xmlns:p14="http://schemas.microsoft.com/office/powerpoint/2010/main" val="108163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213218-3592-4485-90E5-58066EC7609F}" type="slidenum">
              <a:rPr lang="en-GB" altLang="en-US"/>
              <a:pPr>
                <a:defRPr/>
              </a:pPr>
              <a:t>‹#›</a:t>
            </a:fld>
            <a:endParaRPr lang="en-GB" altLang="en-US"/>
          </a:p>
        </p:txBody>
      </p:sp>
    </p:spTree>
    <p:extLst>
      <p:ext uri="{BB962C8B-B14F-4D97-AF65-F5344CB8AC3E}">
        <p14:creationId xmlns:p14="http://schemas.microsoft.com/office/powerpoint/2010/main" val="327695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AF2DDCF-746C-47C3-A03F-EDAF5EA3EDA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olantarctica.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danthewhaler@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Documents/My%20Webs/CoolAntarctica/Bases/South_Pole/south_pole0175.html" TargetMode="External"/><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Documents/My%20Webs/CoolAntarctica/Community/FIDS%20gallery/signy_unload_cargo.htm"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Documents/My%20Webs/CoolAntarctica/Bases/South_Pole/south_pole0099.html" TargetMode="External"/><Relationship Id="rId4" Type="http://schemas.openxmlformats.org/officeDocument/2006/relationships/image" Target="../media/image23.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discoveringantarctica.org.uk/multimedia/flash/4_eating.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hyperlink" Target="../../../Documents/My%20Webs/CoolAntarctica/Bases/South_Pole/south_pole0074.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discoveringantarctica.org.uk/10_which.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hyperlink" Target="http://upload.wikimedia.org/wikipedia/commons/f/f0/Greenpeaceantigentechnik.jpg" TargetMode="External"/><Relationship Id="rId13" Type="http://schemas.openxmlformats.org/officeDocument/2006/relationships/image" Target="../media/image45.jpeg"/><Relationship Id="rId3" Type="http://schemas.openxmlformats.org/officeDocument/2006/relationships/hyperlink" Target="http://upload.wikimedia.org/wikipedia/commons/f/fd/Tony_Hayward_-_World_Economic_Forum_on_the_Middle_East_2008.jpg" TargetMode="External"/><Relationship Id="rId7" Type="http://schemas.openxmlformats.org/officeDocument/2006/relationships/hyperlink" Target="http://creativecommons.org/licenses/by-sa/2.5/" TargetMode="External"/><Relationship Id="rId12"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3.jpeg"/><Relationship Id="rId5" Type="http://schemas.openxmlformats.org/officeDocument/2006/relationships/image" Target="../media/image40.jpeg"/><Relationship Id="rId10" Type="http://schemas.openxmlformats.org/officeDocument/2006/relationships/hyperlink" Target="http://upload.wikimedia.org/wikipedia/commons/0/0a/Bankimoon_cropped.jpg" TargetMode="External"/><Relationship Id="rId4" Type="http://schemas.openxmlformats.org/officeDocument/2006/relationships/image" Target="../media/image39.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upload.wikimedia.org/wikipedia/commons/6/6e/Antarctica_Map.png"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reativecommons.org/licenses/by-sa/2.5/"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reativecommons.org/licenses/by-sa/2.5/"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00113" y="620713"/>
            <a:ext cx="7499350" cy="3600450"/>
          </a:xfrm>
        </p:spPr>
        <p:txBody>
          <a:bodyPr/>
          <a:lstStyle/>
          <a:p>
            <a:pPr eaLnBrk="1" hangingPunct="1"/>
            <a:r>
              <a:rPr lang="en-GB" altLang="en-US" sz="3200" smtClean="0"/>
              <a:t>Antarctica Project Introduction</a:t>
            </a:r>
            <a:br>
              <a:rPr lang="en-GB" altLang="en-US" sz="3200" smtClean="0"/>
            </a:br>
            <a:r>
              <a:rPr lang="en-GB" altLang="en-US" sz="2800" smtClean="0"/>
              <a:t>11-16 age group</a:t>
            </a:r>
            <a:br>
              <a:rPr lang="en-GB" altLang="en-US" sz="2800" smtClean="0"/>
            </a:br>
            <a:r>
              <a:rPr lang="en-GB" altLang="en-US" sz="2000" smtClean="0"/>
              <a:t/>
            </a:r>
            <a:br>
              <a:rPr lang="en-GB" altLang="en-US" sz="2000" smtClean="0"/>
            </a:br>
            <a:r>
              <a:rPr lang="en-GB" altLang="en-US" sz="1400" smtClean="0"/>
              <a:t>A starting point for a project on Antarctica</a:t>
            </a:r>
            <a:br>
              <a:rPr lang="en-GB" altLang="en-US" sz="1400" smtClean="0"/>
            </a:br>
            <a:r>
              <a:rPr lang="en-GB" altLang="en-US" sz="1400" smtClean="0"/>
              <a:t>Originally produced for students in the UK to help them prepare for their</a:t>
            </a:r>
            <a:br>
              <a:rPr lang="en-GB" altLang="en-US" sz="1400" smtClean="0"/>
            </a:br>
            <a:r>
              <a:rPr lang="en-GB" altLang="en-US" sz="1400" smtClean="0"/>
              <a:t>external examination coursework at age 16 (Geography GCSE)</a:t>
            </a:r>
            <a:br>
              <a:rPr lang="en-GB" altLang="en-US" sz="1400" smtClean="0"/>
            </a:br>
            <a:r>
              <a:rPr lang="en-GB" altLang="en-US" sz="1400" smtClean="0">
                <a:solidFill>
                  <a:srgbClr val="FF0000"/>
                </a:solidFill>
              </a:rPr>
              <a:t>Red text indicates action needed or delete that part</a:t>
            </a:r>
            <a:endParaRPr lang="en-US" altLang="en-US" sz="1400" smtClean="0">
              <a:solidFill>
                <a:srgbClr val="FF0000"/>
              </a:solidFill>
            </a:endParaRPr>
          </a:p>
        </p:txBody>
      </p:sp>
      <p:sp>
        <p:nvSpPr>
          <p:cNvPr id="4099" name="Rectangle 5"/>
          <p:cNvSpPr>
            <a:spLocks noGrp="1" noChangeArrowheads="1"/>
          </p:cNvSpPr>
          <p:nvPr>
            <p:ph type="body" idx="1"/>
          </p:nvPr>
        </p:nvSpPr>
        <p:spPr>
          <a:xfrm>
            <a:off x="755650" y="4365625"/>
            <a:ext cx="8229600" cy="2116138"/>
          </a:xfrm>
          <a:noFill/>
        </p:spPr>
        <p:txBody>
          <a:bodyPr/>
          <a:lstStyle/>
          <a:p>
            <a:pPr algn="ctr" eaLnBrk="1" hangingPunct="1">
              <a:buFontTx/>
              <a:buNone/>
            </a:pPr>
            <a:r>
              <a:rPr lang="en-GB" altLang="en-US" sz="1600" smtClean="0"/>
              <a:t>Pictures by Alan Light, Paul Ward</a:t>
            </a:r>
          </a:p>
          <a:p>
            <a:pPr algn="ctr" eaLnBrk="1" hangingPunct="1">
              <a:buFontTx/>
              <a:buNone/>
            </a:pPr>
            <a:r>
              <a:rPr lang="en-GB" altLang="en-US" sz="1600" smtClean="0"/>
              <a:t>Text by Rachael Peryer, Paul Ward / CoolAntarctica.com</a:t>
            </a:r>
          </a:p>
          <a:p>
            <a:pPr eaLnBrk="1" hangingPunct="1"/>
            <a:endParaRPr lang="en-GB" altLang="en-US" sz="1600" smtClean="0"/>
          </a:p>
          <a:p>
            <a:pPr eaLnBrk="1" hangingPunct="1">
              <a:buFontTx/>
              <a:buNone/>
            </a:pPr>
            <a:r>
              <a:rPr lang="en-US" altLang="en-US" sz="1000" b="1" smtClean="0"/>
              <a:t>Copyright: </a:t>
            </a:r>
            <a:r>
              <a:rPr lang="en-US" altLang="en-US" sz="1000" smtClean="0"/>
              <a:t>Material on these pages is copyright Paul Ward / </a:t>
            </a:r>
            <a:r>
              <a:rPr lang="en-US" altLang="en-US" sz="1000" smtClean="0">
                <a:hlinkClick r:id="rId3"/>
              </a:rPr>
              <a:t>CoolAntarctica.com</a:t>
            </a:r>
            <a:r>
              <a:rPr lang="en-US" altLang="en-US" sz="1000" smtClean="0"/>
              <a:t> or reproduced with permission from other copyright owners. It</a:t>
            </a:r>
          </a:p>
          <a:p>
            <a:pPr eaLnBrk="1" hangingPunct="1">
              <a:buFontTx/>
              <a:buNone/>
            </a:pPr>
            <a:r>
              <a:rPr lang="en-US" altLang="en-US" sz="1000" smtClean="0"/>
              <a:t>may be downloaded and printed for personal reference or public performance in an educational establishment as long as it is not for direct or</a:t>
            </a:r>
          </a:p>
          <a:p>
            <a:pPr eaLnBrk="1" hangingPunct="1">
              <a:buFontTx/>
              <a:buNone/>
            </a:pPr>
            <a:r>
              <a:rPr lang="en-US" altLang="en-US" sz="1000" smtClean="0"/>
              <a:t>indirect commercial use. It may be altered or modified, but </a:t>
            </a:r>
            <a:r>
              <a:rPr lang="en-US" altLang="en-US" sz="1000" b="1" smtClean="0"/>
              <a:t>not</a:t>
            </a:r>
            <a:r>
              <a:rPr lang="en-US" altLang="en-US" sz="1000" smtClean="0"/>
              <a:t> made publically available or transmitted to others in original or modified form</a:t>
            </a:r>
          </a:p>
          <a:p>
            <a:pPr eaLnBrk="1" hangingPunct="1">
              <a:buFontTx/>
              <a:buNone/>
            </a:pPr>
            <a:r>
              <a:rPr lang="en-US" altLang="en-US" sz="1000" smtClean="0"/>
              <a:t>without the written permission of Paul Ward / CoolAntarctica.com. Don’t even think about trying to sell this free resource.</a:t>
            </a:r>
          </a:p>
          <a:p>
            <a:pPr eaLnBrk="1" hangingPunct="1"/>
            <a:endParaRPr lang="en-US" altLang="en-US" sz="1000" smtClean="0"/>
          </a:p>
          <a:p>
            <a:pPr eaLnBrk="1" hangingPunct="1">
              <a:buFontTx/>
              <a:buNone/>
            </a:pPr>
            <a:r>
              <a:rPr lang="en-US" altLang="en-US" sz="1000" smtClean="0"/>
              <a:t>This copyright notice must appear wherever this material is used. Any queries please </a:t>
            </a:r>
            <a:r>
              <a:rPr lang="en-US" altLang="en-US" sz="1000" smtClean="0">
                <a:hlinkClick r:id="rId4"/>
              </a:rPr>
              <a:t>email</a:t>
            </a:r>
            <a:endParaRPr lang="en-US" altLang="en-US" sz="1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2531" name="Picture 1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88" y="4986338"/>
            <a:ext cx="2762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2"/>
          <p:cNvSpPr>
            <a:spLocks noChangeArrowheads="1"/>
          </p:cNvSpPr>
          <p:nvPr/>
        </p:nvSpPr>
        <p:spPr bwMode="auto">
          <a:xfrm>
            <a:off x="4479925" y="3887788"/>
            <a:ext cx="1841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600"/>
          </a:p>
          <a:p>
            <a:pPr algn="ctr">
              <a:spcBef>
                <a:spcPct val="0"/>
              </a:spcBef>
              <a:buFontTx/>
              <a:buNone/>
            </a:pPr>
            <a:endParaRPr lang="en-GB" altLang="en-US" sz="1800"/>
          </a:p>
        </p:txBody>
      </p:sp>
      <p:pic>
        <p:nvPicPr>
          <p:cNvPr id="22533" name="Picture 25" descr="envir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4450"/>
            <a:ext cx="7362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7" descr="envir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068638"/>
            <a:ext cx="4552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C:\Users\Dad\Documents\My Webs\CoolAntarctica\Antarctica fact file\science\img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38" y="2970213"/>
            <a:ext cx="3741737"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two-adelies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31913" y="0"/>
            <a:ext cx="10656888" cy="687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2"/>
          <p:cNvSpPr>
            <a:spLocks noGrp="1" noChangeArrowheads="1"/>
          </p:cNvSpPr>
          <p:nvPr>
            <p:ph type="title"/>
          </p:nvPr>
        </p:nvSpPr>
        <p:spPr>
          <a:xfrm>
            <a:off x="0" y="15875"/>
            <a:ext cx="8578850" cy="636588"/>
          </a:xfrm>
        </p:spPr>
        <p:txBody>
          <a:bodyPr/>
          <a:lstStyle/>
          <a:p>
            <a:pPr eaLnBrk="1" hangingPunct="1"/>
            <a:r>
              <a:rPr lang="en-GB" altLang="en-US" sz="4000" b="1" smtClean="0">
                <a:solidFill>
                  <a:schemeClr val="bg1"/>
                </a:solidFill>
              </a:rPr>
              <a:t>How is Antarctica used by people?</a:t>
            </a:r>
          </a:p>
        </p:txBody>
      </p:sp>
      <p:sp>
        <p:nvSpPr>
          <p:cNvPr id="24580" name="AutoShape 5"/>
          <p:cNvSpPr>
            <a:spLocks noChangeArrowheads="1"/>
          </p:cNvSpPr>
          <p:nvPr/>
        </p:nvSpPr>
        <p:spPr bwMode="auto">
          <a:xfrm>
            <a:off x="2124075" y="1196975"/>
            <a:ext cx="1633538" cy="681038"/>
          </a:xfrm>
          <a:prstGeom prst="wedgeRoundRectCallout">
            <a:avLst>
              <a:gd name="adj1" fmla="val 52333"/>
              <a:gd name="adj2" fmla="val 11060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Whaling and fishing</a:t>
            </a:r>
          </a:p>
        </p:txBody>
      </p:sp>
      <p:sp>
        <p:nvSpPr>
          <p:cNvPr id="24581" name="AutoShape 6"/>
          <p:cNvSpPr>
            <a:spLocks noChangeArrowheads="1"/>
          </p:cNvSpPr>
          <p:nvPr/>
        </p:nvSpPr>
        <p:spPr bwMode="auto">
          <a:xfrm>
            <a:off x="971550" y="3141663"/>
            <a:ext cx="1778000" cy="358775"/>
          </a:xfrm>
          <a:prstGeom prst="wedgeRoundRectCallout">
            <a:avLst>
              <a:gd name="adj1" fmla="val 61963"/>
              <a:gd name="adj2" fmla="val -9292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Mining</a:t>
            </a:r>
          </a:p>
        </p:txBody>
      </p:sp>
      <p:sp>
        <p:nvSpPr>
          <p:cNvPr id="24582" name="AutoShape 7"/>
          <p:cNvSpPr>
            <a:spLocks noChangeArrowheads="1"/>
          </p:cNvSpPr>
          <p:nvPr/>
        </p:nvSpPr>
        <p:spPr bwMode="auto">
          <a:xfrm>
            <a:off x="5507038" y="1222375"/>
            <a:ext cx="1657350" cy="655638"/>
          </a:xfrm>
          <a:prstGeom prst="wedgeRoundRectCallout">
            <a:avLst>
              <a:gd name="adj1" fmla="val -80847"/>
              <a:gd name="adj2" fmla="val 94694"/>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Don’t forget the tourists!</a:t>
            </a:r>
          </a:p>
        </p:txBody>
      </p:sp>
      <p:sp>
        <p:nvSpPr>
          <p:cNvPr id="24583" name="AutoShape 8"/>
          <p:cNvSpPr>
            <a:spLocks noChangeArrowheads="1"/>
          </p:cNvSpPr>
          <p:nvPr/>
        </p:nvSpPr>
        <p:spPr bwMode="auto">
          <a:xfrm>
            <a:off x="1331913" y="2133600"/>
            <a:ext cx="1562100" cy="358775"/>
          </a:xfrm>
          <a:prstGeom prst="wedgeRoundRectCallout">
            <a:avLst>
              <a:gd name="adj1" fmla="val 78250"/>
              <a:gd name="adj2" fmla="val 66815"/>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Scientists</a:t>
            </a:r>
          </a:p>
        </p:txBody>
      </p:sp>
      <p:sp>
        <p:nvSpPr>
          <p:cNvPr id="24584" name="AutoShape 9"/>
          <p:cNvSpPr>
            <a:spLocks noChangeArrowheads="1"/>
          </p:cNvSpPr>
          <p:nvPr/>
        </p:nvSpPr>
        <p:spPr bwMode="auto">
          <a:xfrm>
            <a:off x="6011863" y="3357563"/>
            <a:ext cx="1727200" cy="936625"/>
          </a:xfrm>
          <a:prstGeom prst="wedgeRoundRectCallout">
            <a:avLst>
              <a:gd name="adj1" fmla="val -98764"/>
              <a:gd name="adj2" fmla="val -15273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Oh, and what about Global Warming?</a:t>
            </a:r>
          </a:p>
        </p:txBody>
      </p:sp>
      <p:sp>
        <p:nvSpPr>
          <p:cNvPr id="24585" name="Text Box 10"/>
          <p:cNvSpPr txBox="1">
            <a:spLocks noChangeArrowheads="1"/>
          </p:cNvSpPr>
          <p:nvPr/>
        </p:nvSpPr>
        <p:spPr bwMode="auto">
          <a:xfrm>
            <a:off x="98425" y="5729288"/>
            <a:ext cx="8480425" cy="647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Find out facts about each of these uses. Write a short paragraph about each one. Don’t forget to include facts and figures. Some pictures would be good</a:t>
            </a:r>
          </a:p>
        </p:txBody>
      </p:sp>
      <p:sp>
        <p:nvSpPr>
          <p:cNvPr id="24586" name="AutoShape 11"/>
          <p:cNvSpPr>
            <a:spLocks noChangeArrowheads="1"/>
          </p:cNvSpPr>
          <p:nvPr/>
        </p:nvSpPr>
        <p:spPr bwMode="auto">
          <a:xfrm>
            <a:off x="1258888" y="4292600"/>
            <a:ext cx="1441450" cy="936625"/>
          </a:xfrm>
          <a:prstGeom prst="wedgeRoundRectCallout">
            <a:avLst>
              <a:gd name="adj1" fmla="val 60023"/>
              <a:gd name="adj2" fmla="val -9067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The hole in  the Ozone layer?</a:t>
            </a:r>
          </a:p>
        </p:txBody>
      </p:sp>
      <p:sp>
        <p:nvSpPr>
          <p:cNvPr id="24587" name="AutoShape 12"/>
          <p:cNvSpPr>
            <a:spLocks noChangeArrowheads="1"/>
          </p:cNvSpPr>
          <p:nvPr/>
        </p:nvSpPr>
        <p:spPr bwMode="auto">
          <a:xfrm>
            <a:off x="5940425" y="2259013"/>
            <a:ext cx="1368425" cy="647700"/>
          </a:xfrm>
          <a:prstGeom prst="wedgeRoundRectCallout">
            <a:avLst>
              <a:gd name="adj1" fmla="val -113250"/>
              <a:gd name="adj2" fmla="val -4924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Territorial claims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enguin_group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1750"/>
            <a:ext cx="8351838" cy="562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AutoShape 7"/>
          <p:cNvSpPr>
            <a:spLocks noChangeArrowheads="1"/>
          </p:cNvSpPr>
          <p:nvPr/>
        </p:nvSpPr>
        <p:spPr bwMode="auto">
          <a:xfrm>
            <a:off x="611188" y="765175"/>
            <a:ext cx="1633537" cy="576263"/>
          </a:xfrm>
          <a:prstGeom prst="wedgeRoundRectCallout">
            <a:avLst>
              <a:gd name="adj1" fmla="val 77310"/>
              <a:gd name="adj2" fmla="val 104269"/>
              <a:gd name="adj3" fmla="val 16667"/>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Scientists could make a mistake, I mean – look at him!</a:t>
            </a:r>
          </a:p>
        </p:txBody>
      </p:sp>
      <p:sp>
        <p:nvSpPr>
          <p:cNvPr id="26628" name="AutoShape 9"/>
          <p:cNvSpPr>
            <a:spLocks noChangeArrowheads="1"/>
          </p:cNvSpPr>
          <p:nvPr/>
        </p:nvSpPr>
        <p:spPr bwMode="auto">
          <a:xfrm>
            <a:off x="2268538" y="3573463"/>
            <a:ext cx="719137" cy="431800"/>
          </a:xfrm>
          <a:prstGeom prst="wedgeRoundRectCallout">
            <a:avLst>
              <a:gd name="adj1" fmla="val 38963"/>
              <a:gd name="adj2" fmla="val -189648"/>
              <a:gd name="adj3" fmla="val 1666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No more ice</a:t>
            </a:r>
          </a:p>
        </p:txBody>
      </p:sp>
      <p:sp>
        <p:nvSpPr>
          <p:cNvPr id="26629" name="AutoShape 10"/>
          <p:cNvSpPr>
            <a:spLocks noChangeArrowheads="1"/>
          </p:cNvSpPr>
          <p:nvPr/>
        </p:nvSpPr>
        <p:spPr bwMode="auto">
          <a:xfrm>
            <a:off x="5148263" y="1052513"/>
            <a:ext cx="1511300" cy="287337"/>
          </a:xfrm>
          <a:prstGeom prst="wedgeRoundRectCallout">
            <a:avLst>
              <a:gd name="adj1" fmla="val -73843"/>
              <a:gd name="adj2" fmla="val 162153"/>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I think he’s a tourist</a:t>
            </a:r>
          </a:p>
        </p:txBody>
      </p:sp>
      <p:sp>
        <p:nvSpPr>
          <p:cNvPr id="26630" name="AutoShape 11"/>
          <p:cNvSpPr>
            <a:spLocks noChangeArrowheads="1"/>
          </p:cNvSpPr>
          <p:nvPr/>
        </p:nvSpPr>
        <p:spPr bwMode="auto">
          <a:xfrm>
            <a:off x="827088" y="2420938"/>
            <a:ext cx="1368425" cy="431800"/>
          </a:xfrm>
          <a:prstGeom prst="wedgeRoundRectCallout">
            <a:avLst>
              <a:gd name="adj1" fmla="val 95824"/>
              <a:gd name="adj2" fmla="val -135296"/>
              <a:gd name="adj3" fmla="val 16667"/>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That could never be repaired again</a:t>
            </a:r>
          </a:p>
        </p:txBody>
      </p:sp>
      <p:sp>
        <p:nvSpPr>
          <p:cNvPr id="26631" name="AutoShape 12"/>
          <p:cNvSpPr>
            <a:spLocks noChangeArrowheads="1"/>
          </p:cNvSpPr>
          <p:nvPr/>
        </p:nvSpPr>
        <p:spPr bwMode="auto">
          <a:xfrm>
            <a:off x="827088" y="1557338"/>
            <a:ext cx="1417637" cy="576262"/>
          </a:xfrm>
          <a:prstGeom prst="wedgeRoundRectCallout">
            <a:avLst>
              <a:gd name="adj1" fmla="val 86954"/>
              <a:gd name="adj2" fmla="val -3995"/>
              <a:gd name="adj3" fmla="val 16667"/>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Exactly - like contaminating Lake Vostok</a:t>
            </a:r>
          </a:p>
        </p:txBody>
      </p:sp>
      <p:sp>
        <p:nvSpPr>
          <p:cNvPr id="26632" name="AutoShape 13"/>
          <p:cNvSpPr>
            <a:spLocks noChangeArrowheads="1"/>
          </p:cNvSpPr>
          <p:nvPr/>
        </p:nvSpPr>
        <p:spPr bwMode="auto">
          <a:xfrm>
            <a:off x="5292725" y="2060575"/>
            <a:ext cx="1633538" cy="431800"/>
          </a:xfrm>
          <a:prstGeom prst="wedgeRoundRectCallout">
            <a:avLst>
              <a:gd name="adj1" fmla="val -80125"/>
              <a:gd name="adj2" fmla="val -85296"/>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I gets my photo taken lots coz I is well pretty</a:t>
            </a:r>
          </a:p>
        </p:txBody>
      </p:sp>
      <p:sp>
        <p:nvSpPr>
          <p:cNvPr id="26633" name="AutoShape 14"/>
          <p:cNvSpPr>
            <a:spLocks noChangeArrowheads="1"/>
          </p:cNvSpPr>
          <p:nvPr/>
        </p:nvSpPr>
        <p:spPr bwMode="auto">
          <a:xfrm>
            <a:off x="5867400" y="1412875"/>
            <a:ext cx="1441450" cy="576263"/>
          </a:xfrm>
          <a:prstGeom prst="wedgeRoundRectCallout">
            <a:avLst>
              <a:gd name="adj1" fmla="val -104074"/>
              <a:gd name="adj2" fmla="val 7574"/>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There’s another one over there taking pictures look</a:t>
            </a:r>
          </a:p>
        </p:txBody>
      </p:sp>
      <p:sp>
        <p:nvSpPr>
          <p:cNvPr id="26634" name="AutoShape 15"/>
          <p:cNvSpPr>
            <a:spLocks noChangeArrowheads="1"/>
          </p:cNvSpPr>
          <p:nvPr/>
        </p:nvSpPr>
        <p:spPr bwMode="auto">
          <a:xfrm>
            <a:off x="3276600" y="4005263"/>
            <a:ext cx="1150938" cy="431800"/>
          </a:xfrm>
          <a:prstGeom prst="wedgeRoundRectCallout">
            <a:avLst>
              <a:gd name="adj1" fmla="val -66000"/>
              <a:gd name="adj2" fmla="val -239426"/>
              <a:gd name="adj3" fmla="val 1666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Nesting places harder to find</a:t>
            </a:r>
          </a:p>
        </p:txBody>
      </p:sp>
      <p:sp>
        <p:nvSpPr>
          <p:cNvPr id="26635" name="AutoShape 16"/>
          <p:cNvSpPr>
            <a:spLocks noChangeArrowheads="1"/>
          </p:cNvSpPr>
          <p:nvPr/>
        </p:nvSpPr>
        <p:spPr bwMode="auto">
          <a:xfrm>
            <a:off x="250825" y="3573463"/>
            <a:ext cx="1295400" cy="431800"/>
          </a:xfrm>
          <a:prstGeom prst="wedgeRoundRectCallout">
            <a:avLst>
              <a:gd name="adj1" fmla="val 47917"/>
              <a:gd name="adj2" fmla="val -136028"/>
              <a:gd name="adj3" fmla="val 1666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What about Global Warming?</a:t>
            </a:r>
          </a:p>
        </p:txBody>
      </p:sp>
      <p:sp>
        <p:nvSpPr>
          <p:cNvPr id="26636" name="AutoShape 18"/>
          <p:cNvSpPr>
            <a:spLocks noChangeArrowheads="1"/>
          </p:cNvSpPr>
          <p:nvPr/>
        </p:nvSpPr>
        <p:spPr bwMode="auto">
          <a:xfrm>
            <a:off x="3851275" y="3465513"/>
            <a:ext cx="1150938" cy="457200"/>
          </a:xfrm>
          <a:prstGeom prst="wedgeRoundRectCallout">
            <a:avLst>
              <a:gd name="adj1" fmla="val -93250"/>
              <a:gd name="adj2" fmla="val -171639"/>
              <a:gd name="adj3" fmla="val 1666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No more tummy sledging</a:t>
            </a:r>
          </a:p>
        </p:txBody>
      </p:sp>
      <p:sp>
        <p:nvSpPr>
          <p:cNvPr id="26637" name="AutoShape 19"/>
          <p:cNvSpPr>
            <a:spLocks noChangeArrowheads="1"/>
          </p:cNvSpPr>
          <p:nvPr/>
        </p:nvSpPr>
        <p:spPr bwMode="auto">
          <a:xfrm>
            <a:off x="6659563" y="4294188"/>
            <a:ext cx="1727200" cy="431800"/>
          </a:xfrm>
          <a:prstGeom prst="wedgeRoundRectCallout">
            <a:avLst>
              <a:gd name="adj1" fmla="val 1884"/>
              <a:gd name="adj2" fmla="val -188519"/>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Mining for minerals could be seriously bad news!</a:t>
            </a:r>
          </a:p>
        </p:txBody>
      </p:sp>
      <p:sp>
        <p:nvSpPr>
          <p:cNvPr id="26638" name="AutoShape 20"/>
          <p:cNvSpPr>
            <a:spLocks noChangeArrowheads="1"/>
          </p:cNvSpPr>
          <p:nvPr/>
        </p:nvSpPr>
        <p:spPr bwMode="auto">
          <a:xfrm>
            <a:off x="7019925" y="4976813"/>
            <a:ext cx="1439863" cy="576262"/>
          </a:xfrm>
          <a:prstGeom prst="wedgeRoundRectCallout">
            <a:avLst>
              <a:gd name="adj1" fmla="val -76551"/>
              <a:gd name="adj2" fmla="val -37884"/>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What happen if they start to fall out over owns Antarctica?</a:t>
            </a:r>
          </a:p>
        </p:txBody>
      </p:sp>
      <p:sp>
        <p:nvSpPr>
          <p:cNvPr id="26639" name="AutoShape 21"/>
          <p:cNvSpPr>
            <a:spLocks noChangeArrowheads="1"/>
          </p:cNvSpPr>
          <p:nvPr/>
        </p:nvSpPr>
        <p:spPr bwMode="auto">
          <a:xfrm>
            <a:off x="4643438" y="5157788"/>
            <a:ext cx="1295400" cy="360362"/>
          </a:xfrm>
          <a:prstGeom prst="wedgeRoundRectCallout">
            <a:avLst>
              <a:gd name="adj1" fmla="val 70588"/>
              <a:gd name="adj2" fmla="val -364097"/>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Catching our krill would be worse</a:t>
            </a:r>
          </a:p>
        </p:txBody>
      </p:sp>
      <p:sp>
        <p:nvSpPr>
          <p:cNvPr id="26640" name="AutoShape 22"/>
          <p:cNvSpPr>
            <a:spLocks noChangeArrowheads="1"/>
          </p:cNvSpPr>
          <p:nvPr/>
        </p:nvSpPr>
        <p:spPr bwMode="auto">
          <a:xfrm>
            <a:off x="3059113" y="5157788"/>
            <a:ext cx="1439862" cy="360362"/>
          </a:xfrm>
          <a:prstGeom prst="wedgeRoundRectCallout">
            <a:avLst>
              <a:gd name="adj1" fmla="val 103583"/>
              <a:gd name="adj2" fmla="val -343833"/>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I don’t want them catching all our fish</a:t>
            </a:r>
          </a:p>
        </p:txBody>
      </p:sp>
      <p:sp>
        <p:nvSpPr>
          <p:cNvPr id="26641" name="AutoShape 23"/>
          <p:cNvSpPr>
            <a:spLocks noChangeArrowheads="1"/>
          </p:cNvSpPr>
          <p:nvPr/>
        </p:nvSpPr>
        <p:spPr bwMode="auto">
          <a:xfrm>
            <a:off x="7019925" y="669925"/>
            <a:ext cx="1150938" cy="382588"/>
          </a:xfrm>
          <a:prstGeom prst="wedgeRoundRectCallout">
            <a:avLst>
              <a:gd name="adj1" fmla="val 26278"/>
              <a:gd name="adj2" fmla="val 14735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Look Mum a Human!</a:t>
            </a:r>
          </a:p>
        </p:txBody>
      </p:sp>
      <p:sp>
        <p:nvSpPr>
          <p:cNvPr id="26642" name="AutoShape 24"/>
          <p:cNvSpPr>
            <a:spLocks noChangeArrowheads="1"/>
          </p:cNvSpPr>
          <p:nvPr/>
        </p:nvSpPr>
        <p:spPr bwMode="auto">
          <a:xfrm>
            <a:off x="7235825" y="1989138"/>
            <a:ext cx="1295400" cy="576262"/>
          </a:xfrm>
          <a:prstGeom prst="wedgeRoundRectCallout">
            <a:avLst>
              <a:gd name="adj1" fmla="val -3801"/>
              <a:gd name="adj2" fmla="val -141185"/>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a:t>Don’t be silly dear there’s no such thing</a:t>
            </a:r>
          </a:p>
        </p:txBody>
      </p:sp>
      <p:sp>
        <p:nvSpPr>
          <p:cNvPr id="26643" name="Text Box 25"/>
          <p:cNvSpPr txBox="1">
            <a:spLocks noChangeArrowheads="1"/>
          </p:cNvSpPr>
          <p:nvPr/>
        </p:nvSpPr>
        <p:spPr bwMode="auto">
          <a:xfrm>
            <a:off x="468313" y="188913"/>
            <a:ext cx="48244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t>Threats to Antarctica</a:t>
            </a:r>
            <a:endParaRPr lang="en-US" altLang="en-US" b="1"/>
          </a:p>
        </p:txBody>
      </p:sp>
      <p:pic>
        <p:nvPicPr>
          <p:cNvPr id="26644" name="Picture 27" descr="188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734050"/>
            <a:ext cx="1511300" cy="97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5" name="Picture 29" descr="Tourist meets the locals, South Georg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5743575"/>
            <a:ext cx="151288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31" descr="cargo-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425" y="5734050"/>
            <a:ext cx="1511300" cy="985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7" name="Picture 33" descr="PB14000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5734050"/>
            <a:ext cx="1368425" cy="102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8" name="Picture 35" descr="P1010005">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5825" y="5734050"/>
            <a:ext cx="1368425" cy="102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formin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0"/>
            <a:ext cx="120983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468313" y="115888"/>
            <a:ext cx="8229600" cy="1143000"/>
          </a:xfrm>
        </p:spPr>
        <p:txBody>
          <a:bodyPr/>
          <a:lstStyle/>
          <a:p>
            <a:pPr eaLnBrk="1" hangingPunct="1"/>
            <a:r>
              <a:rPr lang="en-GB" altLang="en-US" sz="4000" smtClean="0">
                <a:solidFill>
                  <a:schemeClr val="tx1"/>
                </a:solidFill>
              </a:rPr>
              <a:t>What effects do these uses have on Antarctica?</a:t>
            </a:r>
          </a:p>
        </p:txBody>
      </p:sp>
      <p:sp>
        <p:nvSpPr>
          <p:cNvPr id="28676" name="Rectangle 3"/>
          <p:cNvSpPr>
            <a:spLocks noGrp="1" noChangeArrowheads="1"/>
          </p:cNvSpPr>
          <p:nvPr>
            <p:ph type="body" idx="1"/>
          </p:nvPr>
        </p:nvSpPr>
        <p:spPr>
          <a:xfrm>
            <a:off x="539750" y="2060575"/>
            <a:ext cx="4176713" cy="576263"/>
          </a:xfrm>
          <a:solidFill>
            <a:schemeClr val="bg1"/>
          </a:solidFill>
        </p:spPr>
        <p:txBody>
          <a:bodyPr/>
          <a:lstStyle/>
          <a:p>
            <a:pPr eaLnBrk="1" hangingPunct="1">
              <a:lnSpc>
                <a:spcPct val="90000"/>
              </a:lnSpc>
              <a:buFontTx/>
              <a:buNone/>
            </a:pPr>
            <a:r>
              <a:rPr lang="en-GB" altLang="en-US" smtClean="0">
                <a:solidFill>
                  <a:schemeClr val="hlink"/>
                </a:solidFill>
                <a:hlinkClick r:id="rId4"/>
              </a:rPr>
              <a:t>Who's eating who?</a:t>
            </a:r>
            <a:endParaRPr lang="en-GB" altLang="en-US" smtClean="0">
              <a:solidFill>
                <a:schemeClr val="hlink"/>
              </a:solidFill>
            </a:endParaRPr>
          </a:p>
        </p:txBody>
      </p:sp>
      <p:pic>
        <p:nvPicPr>
          <p:cNvPr id="28677" name="Picture 4" descr="two-adeli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213100"/>
            <a:ext cx="22828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5"/>
          <p:cNvSpPr>
            <a:spLocks noChangeArrowheads="1"/>
          </p:cNvSpPr>
          <p:nvPr/>
        </p:nvSpPr>
        <p:spPr bwMode="auto">
          <a:xfrm>
            <a:off x="3348038" y="2924175"/>
            <a:ext cx="1917700" cy="1006475"/>
          </a:xfrm>
          <a:prstGeom prst="wedgeRoundRectCallout">
            <a:avLst>
              <a:gd name="adj1" fmla="val 112731"/>
              <a:gd name="adj2" fmla="val 31440"/>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To get the marks here you have to talk about the ecosystem</a:t>
            </a:r>
          </a:p>
        </p:txBody>
      </p:sp>
      <p:sp>
        <p:nvSpPr>
          <p:cNvPr id="28679" name="AutoShape 6"/>
          <p:cNvSpPr>
            <a:spLocks noChangeArrowheads="1"/>
          </p:cNvSpPr>
          <p:nvPr/>
        </p:nvSpPr>
        <p:spPr bwMode="auto">
          <a:xfrm>
            <a:off x="7380288" y="1844675"/>
            <a:ext cx="1944687" cy="1512888"/>
          </a:xfrm>
          <a:prstGeom prst="wedgeRoundRectCallout">
            <a:avLst>
              <a:gd name="adj1" fmla="val -67769"/>
              <a:gd name="adj2" fmla="val 74380"/>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I’d better revise this and think about consumers producers, herbivores, carnivores 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food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7620000" cy="547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5" descr="two-adelies1"/>
          <p:cNvPicPr>
            <a:picLocks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6891338" y="5300663"/>
            <a:ext cx="2044700" cy="1319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AutoShape 6"/>
          <p:cNvSpPr>
            <a:spLocks noChangeArrowheads="1"/>
          </p:cNvSpPr>
          <p:nvPr/>
        </p:nvSpPr>
        <p:spPr bwMode="auto">
          <a:xfrm>
            <a:off x="6783388" y="4552950"/>
            <a:ext cx="1130300" cy="681038"/>
          </a:xfrm>
          <a:prstGeom prst="wedgeRoundRectCallout">
            <a:avLst>
              <a:gd name="adj1" fmla="val 33681"/>
              <a:gd name="adj2" fmla="val 11224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Where do we fit in?</a:t>
            </a:r>
          </a:p>
        </p:txBody>
      </p:sp>
      <p:sp>
        <p:nvSpPr>
          <p:cNvPr id="30725" name="Text Box 7"/>
          <p:cNvSpPr txBox="1">
            <a:spLocks noChangeArrowheads="1"/>
          </p:cNvSpPr>
          <p:nvPr/>
        </p:nvSpPr>
        <p:spPr bwMode="auto">
          <a:xfrm>
            <a:off x="303213" y="5681663"/>
            <a:ext cx="6284912"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Describe how the food web is affected by people…………. Remember if the krill dies then the whole food chain is affected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oronatio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0"/>
            <a:ext cx="10729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539750" y="188913"/>
            <a:ext cx="8229600" cy="4824412"/>
          </a:xfrm>
        </p:spPr>
        <p:txBody>
          <a:bodyPr/>
          <a:lstStyle/>
          <a:p>
            <a:pPr algn="ctr" eaLnBrk="1" hangingPunct="1">
              <a:lnSpc>
                <a:spcPct val="90000"/>
              </a:lnSpc>
              <a:buFontTx/>
              <a:buNone/>
            </a:pPr>
            <a:r>
              <a:rPr lang="en-GB" altLang="en-US" b="1" smtClean="0">
                <a:solidFill>
                  <a:schemeClr val="bg1"/>
                </a:solidFill>
              </a:rPr>
              <a:t>Antarctica has a fragile ecosystem</a:t>
            </a:r>
          </a:p>
          <a:p>
            <a:pPr algn="ctr" eaLnBrk="1" hangingPunct="1">
              <a:lnSpc>
                <a:spcPct val="90000"/>
              </a:lnSpc>
              <a:buFontTx/>
              <a:buNone/>
            </a:pPr>
            <a:endParaRPr lang="en-GB" altLang="en-US" sz="2400" b="1" smtClean="0">
              <a:solidFill>
                <a:schemeClr val="bg1"/>
              </a:solidFill>
            </a:endParaRPr>
          </a:p>
          <a:p>
            <a:pPr eaLnBrk="1" hangingPunct="1">
              <a:lnSpc>
                <a:spcPct val="90000"/>
              </a:lnSpc>
              <a:buFontTx/>
              <a:buNone/>
            </a:pPr>
            <a:r>
              <a:rPr lang="en-GB" altLang="en-US" sz="2400" smtClean="0"/>
              <a:t>Mainly because a lot of the marine life relies on krill, which is at the bottom of the food chain. If the number of krill was to decline, this could have knock-on-effects on the other creatures that depend on krill for their survival.</a:t>
            </a:r>
            <a:br>
              <a:rPr lang="en-GB" altLang="en-US" sz="2400" smtClean="0"/>
            </a:br>
            <a:endParaRPr lang="en-GB" altLang="en-US" sz="2400" smtClean="0"/>
          </a:p>
          <a:p>
            <a:pPr eaLnBrk="1" hangingPunct="1">
              <a:lnSpc>
                <a:spcPct val="90000"/>
              </a:lnSpc>
              <a:buFontTx/>
              <a:buNone/>
            </a:pPr>
            <a:r>
              <a:rPr lang="en-GB" altLang="en-US" sz="2400" smtClean="0"/>
              <a:t>The amount of plankton (producer) blooms would increase as the primary consumer has been removed.</a:t>
            </a:r>
            <a:br>
              <a:rPr lang="en-GB" altLang="en-US" sz="2400" smtClean="0"/>
            </a:br>
            <a:endParaRPr lang="en-GB" altLang="en-US" sz="2400" smtClean="0"/>
          </a:p>
          <a:p>
            <a:pPr eaLnBrk="1" hangingPunct="1">
              <a:lnSpc>
                <a:spcPct val="90000"/>
              </a:lnSpc>
              <a:buFontTx/>
              <a:buNone/>
            </a:pPr>
            <a:r>
              <a:rPr lang="en-GB" altLang="en-US" sz="2400" smtClean="0"/>
              <a:t>Plankton absorbs carbon dioxide and the Southern Seas act as a carbon sink. This may help to reduce the greenhouse effect.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tide_cra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0"/>
            <a:ext cx="105124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p:txBody>
          <a:bodyPr/>
          <a:lstStyle/>
          <a:p>
            <a:pPr eaLnBrk="1" hangingPunct="1"/>
            <a:r>
              <a:rPr lang="en-GB" altLang="en-US" sz="4000" smtClean="0"/>
              <a:t>How can the pressures  on Antarctica be managed?</a:t>
            </a:r>
          </a:p>
        </p:txBody>
      </p:sp>
      <p:sp>
        <p:nvSpPr>
          <p:cNvPr id="34820" name="Rectangle 6"/>
          <p:cNvSpPr>
            <a:spLocks noChangeArrowheads="1"/>
          </p:cNvSpPr>
          <p:nvPr/>
        </p:nvSpPr>
        <p:spPr bwMode="auto">
          <a:xfrm>
            <a:off x="539750" y="1720850"/>
            <a:ext cx="84963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b="1"/>
              <a:t>All Agreed?</a:t>
            </a:r>
          </a:p>
          <a:p>
            <a:pPr algn="ctr" eaLnBrk="1" hangingPunct="1">
              <a:spcBef>
                <a:spcPct val="0"/>
              </a:spcBef>
              <a:buFontTx/>
              <a:buNone/>
            </a:pPr>
            <a:endParaRPr lang="en-GB" altLang="en-US" sz="1800" b="1">
              <a:solidFill>
                <a:schemeClr val="bg1"/>
              </a:solidFill>
            </a:endParaRPr>
          </a:p>
          <a:p>
            <a:pPr eaLnBrk="1" hangingPunct="1">
              <a:spcBef>
                <a:spcPct val="0"/>
              </a:spcBef>
              <a:buFontTx/>
              <a:buNone/>
            </a:pPr>
            <a:r>
              <a:rPr lang="en-GB" altLang="en-US" sz="1800">
                <a:solidFill>
                  <a:schemeClr val="bg1"/>
                </a:solidFill>
              </a:rPr>
              <a:t>Without an international agreement like the Antarctic Treaty there would be a free-for-all in Antarctica – anybody could do or take what they want. </a:t>
            </a:r>
          </a:p>
          <a:p>
            <a:pPr eaLnBrk="1" hangingPunct="1">
              <a:spcBef>
                <a:spcPct val="0"/>
              </a:spcBef>
              <a:buFontTx/>
              <a:buNone/>
            </a:pPr>
            <a:r>
              <a:rPr lang="en-GB" altLang="en-US" sz="1800">
                <a:solidFill>
                  <a:schemeClr val="bg1"/>
                </a:solidFill>
              </a:rPr>
              <a:t>Come up with a list of five rules that you agree are the bare minimum for any Treaty that decides what goes on in Antarctica.</a:t>
            </a:r>
          </a:p>
          <a:p>
            <a:pPr eaLnBrk="1" hangingPunct="1">
              <a:spcBef>
                <a:spcPct val="0"/>
              </a:spcBef>
              <a:buFontTx/>
              <a:buNone/>
            </a:pPr>
            <a:r>
              <a:rPr lang="en-GB" altLang="en-US" sz="1800">
                <a:solidFill>
                  <a:schemeClr val="bg1"/>
                </a:solidFill>
              </a:rPr>
              <a:t> </a:t>
            </a:r>
          </a:p>
          <a:p>
            <a:pPr eaLnBrk="1" hangingPunct="1">
              <a:spcBef>
                <a:spcPct val="0"/>
              </a:spcBef>
              <a:buFontTx/>
              <a:buNone/>
            </a:pPr>
            <a:r>
              <a:rPr lang="en-GB" altLang="en-US" sz="1800">
                <a:solidFill>
                  <a:schemeClr val="bg1"/>
                </a:solidFill>
              </a:rPr>
              <a:t>Use this </a:t>
            </a:r>
            <a:r>
              <a:rPr lang="en-GB" altLang="en-US" sz="1800" b="1">
                <a:solidFill>
                  <a:schemeClr val="bg1"/>
                </a:solidFill>
              </a:rPr>
              <a:t>word bank</a:t>
            </a:r>
            <a:r>
              <a:rPr lang="en-GB" altLang="en-US" sz="1800">
                <a:solidFill>
                  <a:schemeClr val="bg1"/>
                </a:solidFill>
              </a:rPr>
              <a:t> for useful words to include in your five rules:</a:t>
            </a:r>
          </a:p>
          <a:p>
            <a:pPr eaLnBrk="1" hangingPunct="1">
              <a:spcBef>
                <a:spcPct val="0"/>
              </a:spcBef>
              <a:buFontTx/>
              <a:buNone/>
            </a:pPr>
            <a:r>
              <a:rPr lang="en-GB" altLang="en-US" sz="1800" b="1">
                <a:solidFill>
                  <a:schemeClr val="bg1"/>
                </a:solidFill>
              </a:rPr>
              <a:t>Ban | Quota | Limit | Introduce | Prohibit | Prevent | Protect | Reduce | Improve | Enhance | Monitor</a:t>
            </a:r>
          </a:p>
        </p:txBody>
      </p:sp>
      <p:pic>
        <p:nvPicPr>
          <p:cNvPr id="34821" name="Picture 7" descr="two-adeli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38" y="5343525"/>
            <a:ext cx="1771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AutoShape 8"/>
          <p:cNvSpPr>
            <a:spLocks noChangeArrowheads="1"/>
          </p:cNvSpPr>
          <p:nvPr/>
        </p:nvSpPr>
        <p:spPr bwMode="auto">
          <a:xfrm>
            <a:off x="5867400" y="5068888"/>
            <a:ext cx="1296988" cy="520700"/>
          </a:xfrm>
          <a:prstGeom prst="wedgeRoundRectCallout">
            <a:avLst>
              <a:gd name="adj1" fmla="val 129324"/>
              <a:gd name="adj2" fmla="val 74833"/>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Just to get  you thinking!</a:t>
            </a:r>
          </a:p>
        </p:txBody>
      </p:sp>
      <p:sp>
        <p:nvSpPr>
          <p:cNvPr id="34823" name="Rectangle 9"/>
          <p:cNvSpPr>
            <a:spLocks noChangeArrowheads="1"/>
          </p:cNvSpPr>
          <p:nvPr/>
        </p:nvSpPr>
        <p:spPr bwMode="auto">
          <a:xfrm>
            <a:off x="300038" y="5040313"/>
            <a:ext cx="5256212" cy="146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t>“It is in the interest of all mankind that Antarctica shall continue to be used forever for peaceful purposes and shall not become the scene or object of international discord”</a:t>
            </a:r>
            <a:br>
              <a:rPr lang="en-GB" altLang="en-US" sz="1800" b="1"/>
            </a:br>
            <a:r>
              <a:rPr lang="en-GB" altLang="en-US" sz="1800"/>
              <a:t>The Antarctic Treaty, 1961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1" descr="PC14003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PC14003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15888"/>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title"/>
          </p:nvPr>
        </p:nvSpPr>
        <p:spPr>
          <a:xfrm>
            <a:off x="2700338" y="274638"/>
            <a:ext cx="3671887" cy="1143000"/>
          </a:xfrm>
        </p:spPr>
        <p:txBody>
          <a:bodyPr/>
          <a:lstStyle/>
          <a:p>
            <a:pPr eaLnBrk="1" hangingPunct="1"/>
            <a:r>
              <a:rPr lang="en-GB" altLang="en-US" sz="4000" b="1" smtClean="0"/>
              <a:t>The Antarctic</a:t>
            </a:r>
            <a:br>
              <a:rPr lang="en-GB" altLang="en-US" sz="4000" b="1" smtClean="0"/>
            </a:br>
            <a:r>
              <a:rPr lang="en-GB" altLang="en-US" sz="4000" b="1" smtClean="0"/>
              <a:t> Treaty</a:t>
            </a:r>
          </a:p>
        </p:txBody>
      </p:sp>
      <p:pic>
        <p:nvPicPr>
          <p:cNvPr id="36869" name="Picture 7" descr="two-adeli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924175"/>
            <a:ext cx="213836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AutoShape 8"/>
          <p:cNvSpPr>
            <a:spLocks noChangeArrowheads="1"/>
          </p:cNvSpPr>
          <p:nvPr/>
        </p:nvSpPr>
        <p:spPr bwMode="auto">
          <a:xfrm>
            <a:off x="1547813" y="3167063"/>
            <a:ext cx="1512887" cy="1079500"/>
          </a:xfrm>
          <a:prstGeom prst="wedgeRoundRectCallout">
            <a:avLst>
              <a:gd name="adj1" fmla="val 116282"/>
              <a:gd name="adj2" fmla="val -2692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All rubbish must be taken away from Antarctica</a:t>
            </a:r>
          </a:p>
        </p:txBody>
      </p:sp>
      <p:sp>
        <p:nvSpPr>
          <p:cNvPr id="36871" name="AutoShape 9"/>
          <p:cNvSpPr>
            <a:spLocks noChangeArrowheads="1"/>
          </p:cNvSpPr>
          <p:nvPr/>
        </p:nvSpPr>
        <p:spPr bwMode="auto">
          <a:xfrm>
            <a:off x="5657850" y="2027238"/>
            <a:ext cx="2014538" cy="930275"/>
          </a:xfrm>
          <a:prstGeom prst="wedgeRoundRectCallout">
            <a:avLst>
              <a:gd name="adj1" fmla="val -103991"/>
              <a:gd name="adj2" fmla="val 80912"/>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Some materials aren’t even allowed to go there e.g. polystyrene</a:t>
            </a:r>
          </a:p>
        </p:txBody>
      </p:sp>
      <p:sp>
        <p:nvSpPr>
          <p:cNvPr id="36872" name="AutoShape 10"/>
          <p:cNvSpPr>
            <a:spLocks noChangeArrowheads="1"/>
          </p:cNvSpPr>
          <p:nvPr/>
        </p:nvSpPr>
        <p:spPr bwMode="auto">
          <a:xfrm>
            <a:off x="5292725" y="3068638"/>
            <a:ext cx="2374900" cy="1235075"/>
          </a:xfrm>
          <a:prstGeom prst="wedgeRoundRectCallout">
            <a:avLst>
              <a:gd name="adj1" fmla="val -79134"/>
              <a:gd name="adj2" fmla="val -22412"/>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Any proposals for using Antarctica have to be investigated. If they will damage the environment they are not allowed!</a:t>
            </a:r>
          </a:p>
        </p:txBody>
      </p:sp>
      <p:sp>
        <p:nvSpPr>
          <p:cNvPr id="36873" name="AutoShape 11"/>
          <p:cNvSpPr>
            <a:spLocks noChangeArrowheads="1"/>
          </p:cNvSpPr>
          <p:nvPr/>
        </p:nvSpPr>
        <p:spPr bwMode="auto">
          <a:xfrm>
            <a:off x="2000250" y="4570413"/>
            <a:ext cx="1274763" cy="825500"/>
          </a:xfrm>
          <a:prstGeom prst="wedgeRoundRectCallout">
            <a:avLst>
              <a:gd name="adj1" fmla="val 111426"/>
              <a:gd name="adj2" fmla="val -176278"/>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Mining is banned at the moment</a:t>
            </a:r>
          </a:p>
        </p:txBody>
      </p:sp>
      <p:sp>
        <p:nvSpPr>
          <p:cNvPr id="36874" name="AutoShape 13"/>
          <p:cNvSpPr>
            <a:spLocks noChangeArrowheads="1"/>
          </p:cNvSpPr>
          <p:nvPr/>
        </p:nvSpPr>
        <p:spPr bwMode="auto">
          <a:xfrm>
            <a:off x="5508625" y="4797425"/>
            <a:ext cx="1295400" cy="719138"/>
          </a:xfrm>
          <a:prstGeom prst="wedgeRoundRectCallout">
            <a:avLst>
              <a:gd name="adj1" fmla="val -142884"/>
              <a:gd name="adj2" fmla="val -23823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Fishing is carefully controlled</a:t>
            </a:r>
          </a:p>
        </p:txBody>
      </p:sp>
      <p:sp>
        <p:nvSpPr>
          <p:cNvPr id="36875" name="AutoShape 14"/>
          <p:cNvSpPr>
            <a:spLocks noChangeArrowheads="1"/>
          </p:cNvSpPr>
          <p:nvPr/>
        </p:nvSpPr>
        <p:spPr bwMode="auto">
          <a:xfrm>
            <a:off x="1979613" y="2133600"/>
            <a:ext cx="1490662" cy="720725"/>
          </a:xfrm>
          <a:prstGeom prst="wedgeRoundRectCallout">
            <a:avLst>
              <a:gd name="adj1" fmla="val 96551"/>
              <a:gd name="adj2" fmla="val 12004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No military activity is allowed</a:t>
            </a:r>
          </a:p>
        </p:txBody>
      </p:sp>
      <p:sp>
        <p:nvSpPr>
          <p:cNvPr id="36876" name="AutoShape 15"/>
          <p:cNvSpPr>
            <a:spLocks noChangeArrowheads="1"/>
          </p:cNvSpPr>
          <p:nvPr/>
        </p:nvSpPr>
        <p:spPr bwMode="auto">
          <a:xfrm>
            <a:off x="3563938" y="4508500"/>
            <a:ext cx="1655762" cy="1081088"/>
          </a:xfrm>
          <a:prstGeom prst="wedgeRoundRectCallout">
            <a:avLst>
              <a:gd name="adj1" fmla="val -8181"/>
              <a:gd name="adj2" fmla="val -132273"/>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Testing nuclear weapons and dumping nuclear waste is banned</a:t>
            </a:r>
          </a:p>
        </p:txBody>
      </p:sp>
      <p:sp>
        <p:nvSpPr>
          <p:cNvPr id="36877" name="AutoShape 16"/>
          <p:cNvSpPr>
            <a:spLocks noChangeArrowheads="1"/>
          </p:cNvSpPr>
          <p:nvPr/>
        </p:nvSpPr>
        <p:spPr bwMode="auto">
          <a:xfrm>
            <a:off x="3779838" y="1638300"/>
            <a:ext cx="1439862" cy="969963"/>
          </a:xfrm>
          <a:prstGeom prst="wedgeRoundRectCallout">
            <a:avLst>
              <a:gd name="adj1" fmla="val -8583"/>
              <a:gd name="adj2" fmla="val 12217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Claims to own parts of Antarctica are not allowed</a:t>
            </a:r>
          </a:p>
        </p:txBody>
      </p:sp>
      <p:sp>
        <p:nvSpPr>
          <p:cNvPr id="36878" name="Text Box 18"/>
          <p:cNvSpPr txBox="1">
            <a:spLocks noChangeArrowheads="1"/>
          </p:cNvSpPr>
          <p:nvPr/>
        </p:nvSpPr>
        <p:spPr bwMode="auto">
          <a:xfrm>
            <a:off x="395288" y="5661025"/>
            <a:ext cx="8374062"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The Treaty says Antarctica is a good place for scientific research.  Countries who conduct research in Antarctica have to share their results with other members of the treaty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general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0"/>
            <a:ext cx="1044098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p:cNvSpPr txBox="1">
            <a:spLocks noChangeArrowheads="1"/>
          </p:cNvSpPr>
          <p:nvPr/>
        </p:nvSpPr>
        <p:spPr bwMode="auto">
          <a:xfrm>
            <a:off x="1403350" y="1196975"/>
            <a:ext cx="77406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b="1">
                <a:solidFill>
                  <a:schemeClr val="tx2"/>
                </a:solidFill>
              </a:rPr>
              <a:t>No military use shall be made of Antarctica, though military personnel and equipment may be used for peaceful purposes.</a:t>
            </a:r>
            <a:br>
              <a:rPr lang="en-US" altLang="en-US" b="1">
                <a:solidFill>
                  <a:schemeClr val="tx2"/>
                </a:solidFill>
              </a:rPr>
            </a:br>
            <a:endParaRPr lang="en-US" altLang="en-US" b="1">
              <a:solidFill>
                <a:schemeClr val="tx2"/>
              </a:solidFill>
            </a:endParaRPr>
          </a:p>
          <a:p>
            <a:pPr eaLnBrk="1" hangingPunct="1">
              <a:spcBef>
                <a:spcPct val="50000"/>
              </a:spcBef>
              <a:buFontTx/>
              <a:buChar char="•"/>
            </a:pPr>
            <a:r>
              <a:rPr lang="en-US" altLang="en-US" b="1">
                <a:solidFill>
                  <a:schemeClr val="tx2"/>
                </a:solidFill>
              </a:rPr>
              <a:t>There will be complete freedom of scientific investigation.</a:t>
            </a:r>
            <a:br>
              <a:rPr lang="en-US" altLang="en-US" b="1">
                <a:solidFill>
                  <a:schemeClr val="tx2"/>
                </a:solidFill>
              </a:rPr>
            </a:br>
            <a:endParaRPr lang="en-US" altLang="en-US" b="1">
              <a:solidFill>
                <a:schemeClr val="tx2"/>
              </a:solidFill>
            </a:endParaRPr>
          </a:p>
          <a:p>
            <a:pPr eaLnBrk="1" hangingPunct="1">
              <a:spcBef>
                <a:spcPct val="50000"/>
              </a:spcBef>
              <a:buFontTx/>
              <a:buChar char="•"/>
            </a:pPr>
            <a:r>
              <a:rPr lang="en-US" altLang="en-US" b="1">
                <a:solidFill>
                  <a:schemeClr val="tx2"/>
                </a:solidFill>
              </a:rPr>
              <a:t>Antarctic Treaty Nations will exchange plans for their scientific programmes, scientific data will be freely available and scientists will be exchanged between expeditions where practical.</a:t>
            </a:r>
            <a:br>
              <a:rPr lang="en-US" altLang="en-US" b="1">
                <a:solidFill>
                  <a:schemeClr val="tx2"/>
                </a:solidFill>
              </a:rPr>
            </a:br>
            <a:endParaRPr lang="en-US" altLang="en-US" b="1">
              <a:solidFill>
                <a:schemeClr val="tx2"/>
              </a:solidFill>
            </a:endParaRPr>
          </a:p>
          <a:p>
            <a:pPr eaLnBrk="1" hangingPunct="1">
              <a:spcBef>
                <a:spcPct val="50000"/>
              </a:spcBef>
              <a:buFontTx/>
              <a:buChar char="•"/>
            </a:pPr>
            <a:r>
              <a:rPr lang="en-US" altLang="en-US" b="1">
                <a:solidFill>
                  <a:schemeClr val="tx2"/>
                </a:solidFill>
              </a:rPr>
              <a:t>No activities under the Treaty will affect claims to sovereignty of any part of Antarctica made by any nation.</a:t>
            </a:r>
            <a:br>
              <a:rPr lang="en-US" altLang="en-US" b="1">
                <a:solidFill>
                  <a:schemeClr val="tx2"/>
                </a:solidFill>
              </a:rPr>
            </a:br>
            <a:r>
              <a:rPr lang="en-US" altLang="en-US" b="1">
                <a:solidFill>
                  <a:schemeClr val="tx2"/>
                </a:solidFill>
              </a:rPr>
              <a:t>All territorial claims are put aside for the duration of the Treaty.</a:t>
            </a:r>
            <a:br>
              <a:rPr lang="en-US" altLang="en-US" b="1">
                <a:solidFill>
                  <a:schemeClr val="tx2"/>
                </a:solidFill>
              </a:rPr>
            </a:br>
            <a:endParaRPr lang="en-US" altLang="en-US" b="1">
              <a:solidFill>
                <a:schemeClr val="tx2"/>
              </a:solidFill>
            </a:endParaRPr>
          </a:p>
          <a:p>
            <a:pPr eaLnBrk="1" hangingPunct="1">
              <a:spcBef>
                <a:spcPct val="50000"/>
              </a:spcBef>
              <a:buFontTx/>
              <a:buChar char="•"/>
            </a:pPr>
            <a:r>
              <a:rPr lang="en-US" altLang="en-US" b="1">
                <a:solidFill>
                  <a:schemeClr val="tx2"/>
                </a:solidFill>
              </a:rPr>
              <a:t>Nuclear explosions and nuclear waste disposal are banned from Antarctica.</a:t>
            </a:r>
          </a:p>
        </p:txBody>
      </p:sp>
      <p:sp>
        <p:nvSpPr>
          <p:cNvPr id="38916" name="TextBox 1"/>
          <p:cNvSpPr txBox="1">
            <a:spLocks noChangeArrowheads="1"/>
          </p:cNvSpPr>
          <p:nvPr/>
        </p:nvSpPr>
        <p:spPr bwMode="auto">
          <a:xfrm>
            <a:off x="468313" y="188913"/>
            <a:ext cx="9072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a:solidFill>
                  <a:schemeClr val="bg1"/>
                </a:solidFill>
              </a:rPr>
              <a:t>The 1961 Antarctic Treaty Covers 5 Main Areas</a:t>
            </a:r>
            <a:endParaRPr lang="en-US" altLang="en-US" sz="24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3" descr="penguin_pair-McCoy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6875" y="0"/>
            <a:ext cx="10367963" cy="688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AutoShape 5"/>
          <p:cNvSpPr>
            <a:spLocks noChangeArrowheads="1"/>
          </p:cNvSpPr>
          <p:nvPr/>
        </p:nvSpPr>
        <p:spPr bwMode="auto">
          <a:xfrm>
            <a:off x="395288" y="3068638"/>
            <a:ext cx="1922462" cy="1617662"/>
          </a:xfrm>
          <a:prstGeom prst="wedgeRoundRectCallout">
            <a:avLst>
              <a:gd name="adj1" fmla="val 117421"/>
              <a:gd name="adj2" fmla="val -9543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Can you think of any other ways we could manage Antarctica?</a:t>
            </a:r>
          </a:p>
        </p:txBody>
      </p:sp>
      <p:sp>
        <p:nvSpPr>
          <p:cNvPr id="53254" name="AutoShape 6"/>
          <p:cNvSpPr>
            <a:spLocks noChangeArrowheads="1"/>
          </p:cNvSpPr>
          <p:nvPr/>
        </p:nvSpPr>
        <p:spPr bwMode="auto">
          <a:xfrm>
            <a:off x="5962650" y="1611313"/>
            <a:ext cx="1584325" cy="1008062"/>
          </a:xfrm>
          <a:prstGeom prst="wedgeRoundRectCallout">
            <a:avLst>
              <a:gd name="adj1" fmla="val -94241"/>
              <a:gd name="adj2" fmla="val 3842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We could ban fishing and Whaling</a:t>
            </a:r>
          </a:p>
        </p:txBody>
      </p:sp>
      <p:sp>
        <p:nvSpPr>
          <p:cNvPr id="53255" name="AutoShape 7"/>
          <p:cNvSpPr>
            <a:spLocks noChangeArrowheads="1"/>
          </p:cNvSpPr>
          <p:nvPr/>
        </p:nvSpPr>
        <p:spPr bwMode="auto">
          <a:xfrm>
            <a:off x="6227763" y="2997200"/>
            <a:ext cx="2232025" cy="609600"/>
          </a:xfrm>
          <a:prstGeom prst="wedgeRoundRectCallout">
            <a:avLst>
              <a:gd name="adj1" fmla="val -89083"/>
              <a:gd name="adj2" fmla="val -11117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We could limit the number of tourists</a:t>
            </a:r>
          </a:p>
        </p:txBody>
      </p:sp>
      <p:sp>
        <p:nvSpPr>
          <p:cNvPr id="53256" name="AutoShape 8"/>
          <p:cNvSpPr>
            <a:spLocks noChangeArrowheads="1"/>
          </p:cNvSpPr>
          <p:nvPr/>
        </p:nvSpPr>
        <p:spPr bwMode="auto">
          <a:xfrm>
            <a:off x="3492500" y="260350"/>
            <a:ext cx="2879725" cy="1223963"/>
          </a:xfrm>
          <a:prstGeom prst="wedgeRoundRectCallout">
            <a:avLst>
              <a:gd name="adj1" fmla="val -24819"/>
              <a:gd name="adj2" fmla="val 10074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We could encourage people all over the world to do something about global warming</a:t>
            </a:r>
          </a:p>
        </p:txBody>
      </p:sp>
      <p:sp>
        <p:nvSpPr>
          <p:cNvPr id="53258" name="AutoShape 10"/>
          <p:cNvSpPr>
            <a:spLocks noChangeArrowheads="1"/>
          </p:cNvSpPr>
          <p:nvPr/>
        </p:nvSpPr>
        <p:spPr bwMode="auto">
          <a:xfrm>
            <a:off x="900113" y="981075"/>
            <a:ext cx="1727200" cy="1041400"/>
          </a:xfrm>
          <a:prstGeom prst="wedgeRoundRectCallout">
            <a:avLst>
              <a:gd name="adj1" fmla="val 109407"/>
              <a:gd name="adj2" fmla="val 6248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What about turning it into a world park?</a:t>
            </a:r>
          </a:p>
        </p:txBody>
      </p:sp>
      <p:sp>
        <p:nvSpPr>
          <p:cNvPr id="40968" name="Text Box 11"/>
          <p:cNvSpPr txBox="1">
            <a:spLocks noChangeArrowheads="1"/>
          </p:cNvSpPr>
          <p:nvPr/>
        </p:nvSpPr>
        <p:spPr bwMode="auto">
          <a:xfrm>
            <a:off x="1908175" y="5805488"/>
            <a:ext cx="5619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What are the good and bad things about these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additive="base">
                                        <p:cTn id="7" dur="500" fill="hold"/>
                                        <p:tgtEl>
                                          <p:spTgt spid="53254"/>
                                        </p:tgtEl>
                                        <p:attrNameLst>
                                          <p:attrName>ppt_x</p:attrName>
                                        </p:attrNameLst>
                                      </p:cBhvr>
                                      <p:tavLst>
                                        <p:tav tm="0">
                                          <p:val>
                                            <p:strVal val="#ppt_x"/>
                                          </p:val>
                                        </p:tav>
                                        <p:tav tm="100000">
                                          <p:val>
                                            <p:strVal val="#ppt_x"/>
                                          </p:val>
                                        </p:tav>
                                      </p:tavLst>
                                    </p:anim>
                                    <p:anim calcmode="lin" valueType="num">
                                      <p:cBhvr additive="base">
                                        <p:cTn id="8"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3255">
                                            <p:txEl>
                                              <p:pRg st="0" end="0"/>
                                            </p:txEl>
                                          </p:spTgt>
                                        </p:tgtEl>
                                        <p:attrNameLst>
                                          <p:attrName>style.visibility</p:attrName>
                                        </p:attrNameLst>
                                      </p:cBhvr>
                                      <p:to>
                                        <p:strVal val="visible"/>
                                      </p:to>
                                    </p:set>
                                    <p:anim calcmode="lin" valueType="num">
                                      <p:cBhvr additive="base">
                                        <p:cTn id="13" dur="500" fill="hold"/>
                                        <p:tgtEl>
                                          <p:spTgt spid="532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6"/>
                                        </p:tgtEl>
                                        <p:attrNameLst>
                                          <p:attrName>style.visibility</p:attrName>
                                        </p:attrNameLst>
                                      </p:cBhvr>
                                      <p:to>
                                        <p:strVal val="visible"/>
                                      </p:to>
                                    </p:set>
                                    <p:anim calcmode="lin" valueType="num">
                                      <p:cBhvr additive="base">
                                        <p:cTn id="19" dur="500" fill="hold"/>
                                        <p:tgtEl>
                                          <p:spTgt spid="53256"/>
                                        </p:tgtEl>
                                        <p:attrNameLst>
                                          <p:attrName>ppt_x</p:attrName>
                                        </p:attrNameLst>
                                      </p:cBhvr>
                                      <p:tavLst>
                                        <p:tav tm="0">
                                          <p:val>
                                            <p:strVal val="#ppt_x"/>
                                          </p:val>
                                        </p:tav>
                                        <p:tav tm="100000">
                                          <p:val>
                                            <p:strVal val="#ppt_x"/>
                                          </p:val>
                                        </p:tav>
                                      </p:tavLst>
                                    </p:anim>
                                    <p:anim calcmode="lin" valueType="num">
                                      <p:cBhvr additive="base">
                                        <p:cTn id="20"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8"/>
                                        </p:tgtEl>
                                        <p:attrNameLst>
                                          <p:attrName>style.visibility</p:attrName>
                                        </p:attrNameLst>
                                      </p:cBhvr>
                                      <p:to>
                                        <p:strVal val="visible"/>
                                      </p:to>
                                    </p:set>
                                    <p:anim calcmode="lin" valueType="num">
                                      <p:cBhvr additive="base">
                                        <p:cTn id="25" dur="500" fill="hold"/>
                                        <p:tgtEl>
                                          <p:spTgt spid="53258"/>
                                        </p:tgtEl>
                                        <p:attrNameLst>
                                          <p:attrName>ppt_x</p:attrName>
                                        </p:attrNameLst>
                                      </p:cBhvr>
                                      <p:tavLst>
                                        <p:tav tm="0">
                                          <p:val>
                                            <p:strVal val="#ppt_x"/>
                                          </p:val>
                                        </p:tav>
                                        <p:tav tm="100000">
                                          <p:val>
                                            <p:strVal val="#ppt_x"/>
                                          </p:val>
                                        </p:tav>
                                      </p:tavLst>
                                    </p:anim>
                                    <p:anim calcmode="lin" valueType="num">
                                      <p:cBhvr additive="base">
                                        <p:cTn id="26"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53256" grpId="0" animBg="1"/>
      <p:bldP spid="532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nguin_pair-McCo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28575"/>
            <a:ext cx="10369551"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11188" y="188913"/>
            <a:ext cx="7772400" cy="358775"/>
          </a:xfrm>
        </p:spPr>
        <p:txBody>
          <a:bodyPr anchor="ctr"/>
          <a:lstStyle/>
          <a:p>
            <a:pPr eaLnBrk="1" hangingPunct="1"/>
            <a:r>
              <a:rPr lang="en-GB" altLang="en-US" sz="4000" b="1" smtClean="0">
                <a:solidFill>
                  <a:schemeClr val="bg1"/>
                </a:solidFill>
              </a:rPr>
              <a:t>Antarctica Project</a:t>
            </a:r>
          </a:p>
        </p:txBody>
      </p:sp>
      <p:sp>
        <p:nvSpPr>
          <p:cNvPr id="6148" name="AutoShape 4"/>
          <p:cNvSpPr>
            <a:spLocks noChangeArrowheads="1"/>
          </p:cNvSpPr>
          <p:nvPr/>
        </p:nvSpPr>
        <p:spPr bwMode="auto">
          <a:xfrm>
            <a:off x="395288" y="908050"/>
            <a:ext cx="2519362" cy="792163"/>
          </a:xfrm>
          <a:prstGeom prst="wedgeRoundRectCallout">
            <a:avLst>
              <a:gd name="adj1" fmla="val 61963"/>
              <a:gd name="adj2" fmla="val 109532"/>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What happens in Antarctica Today?</a:t>
            </a:r>
          </a:p>
        </p:txBody>
      </p:sp>
      <p:sp>
        <p:nvSpPr>
          <p:cNvPr id="6149" name="AutoShape 5"/>
          <p:cNvSpPr>
            <a:spLocks noChangeArrowheads="1"/>
          </p:cNvSpPr>
          <p:nvPr/>
        </p:nvSpPr>
        <p:spPr bwMode="auto">
          <a:xfrm>
            <a:off x="6011863" y="3784600"/>
            <a:ext cx="2520950" cy="1800225"/>
          </a:xfrm>
          <a:prstGeom prst="cloudCallout">
            <a:avLst>
              <a:gd name="adj1" fmla="val -85162"/>
              <a:gd name="adj2" fmla="val -103681"/>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What should we do with Antarctica In the future?</a:t>
            </a:r>
          </a:p>
        </p:txBody>
      </p:sp>
      <p:sp>
        <p:nvSpPr>
          <p:cNvPr id="6150" name="AutoShape 6"/>
          <p:cNvSpPr>
            <a:spLocks noChangeArrowheads="1"/>
          </p:cNvSpPr>
          <p:nvPr/>
        </p:nvSpPr>
        <p:spPr bwMode="auto">
          <a:xfrm rot="10800000">
            <a:off x="149225" y="2519363"/>
            <a:ext cx="1562100" cy="806450"/>
          </a:xfrm>
          <a:prstGeom prst="wedgeRoundRectCallout">
            <a:avLst>
              <a:gd name="adj1" fmla="val -153222"/>
              <a:gd name="adj2" fmla="val 64005"/>
              <a:gd name="adj3" fmla="val 16667"/>
            </a:avLst>
          </a:prstGeom>
          <a:solidFill>
            <a:schemeClr val="bg1"/>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What is it like there?</a:t>
            </a:r>
            <a:endParaRPr lang="en-GB" altLang="en-US" sz="1800">
              <a:solidFill>
                <a:srgbClr val="FF0000"/>
              </a:solidFill>
            </a:endParaRPr>
          </a:p>
        </p:txBody>
      </p:sp>
      <p:sp>
        <p:nvSpPr>
          <p:cNvPr id="6151" name="AutoShape 7"/>
          <p:cNvSpPr>
            <a:spLocks noChangeArrowheads="1"/>
          </p:cNvSpPr>
          <p:nvPr/>
        </p:nvSpPr>
        <p:spPr bwMode="auto">
          <a:xfrm>
            <a:off x="6227763" y="754063"/>
            <a:ext cx="2771775" cy="2232025"/>
          </a:xfrm>
          <a:prstGeom prst="cloudCallout">
            <a:avLst>
              <a:gd name="adj1" fmla="val -92921"/>
              <a:gd name="adj2" fmla="val 28769"/>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What threats are there to Antarctica and what opportunities?</a:t>
            </a:r>
          </a:p>
        </p:txBody>
      </p:sp>
      <p:sp>
        <p:nvSpPr>
          <p:cNvPr id="6152" name="AutoShape 6"/>
          <p:cNvSpPr>
            <a:spLocks noChangeArrowheads="1"/>
          </p:cNvSpPr>
          <p:nvPr/>
        </p:nvSpPr>
        <p:spPr bwMode="auto">
          <a:xfrm rot="10800000">
            <a:off x="157163" y="4248150"/>
            <a:ext cx="1573212" cy="944563"/>
          </a:xfrm>
          <a:prstGeom prst="wedgeRoundRectCallout">
            <a:avLst>
              <a:gd name="adj1" fmla="val -174500"/>
              <a:gd name="adj2" fmla="val 231134"/>
              <a:gd name="adj3" fmla="val 16667"/>
            </a:avLst>
          </a:prstGeom>
          <a:solidFill>
            <a:schemeClr val="bg1"/>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Who goes there and why?</a:t>
            </a:r>
            <a:endParaRPr lang="en-GB" altLang="en-US" sz="180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188" y="274638"/>
            <a:ext cx="8075612" cy="1641475"/>
          </a:xfrm>
        </p:spPr>
        <p:txBody>
          <a:bodyPr/>
          <a:lstStyle/>
          <a:p>
            <a:pPr eaLnBrk="1" hangingPunct="1"/>
            <a:r>
              <a:rPr lang="en-GB" altLang="en-US" sz="2400" smtClean="0"/>
              <a:t>What are the different viewpoints about Antarctica and the way it should be used?</a:t>
            </a:r>
            <a:endParaRPr lang="en-GB" altLang="en-US" sz="4000" smtClean="0"/>
          </a:p>
        </p:txBody>
      </p:sp>
      <p:sp>
        <p:nvSpPr>
          <p:cNvPr id="43011" name="Rectangle 3"/>
          <p:cNvSpPr>
            <a:spLocks noGrp="1" noChangeArrowheads="1"/>
          </p:cNvSpPr>
          <p:nvPr>
            <p:ph type="body" idx="1"/>
          </p:nvPr>
        </p:nvSpPr>
        <p:spPr>
          <a:xfrm>
            <a:off x="2627313" y="2133600"/>
            <a:ext cx="4300537" cy="719138"/>
          </a:xfrm>
        </p:spPr>
        <p:txBody>
          <a:bodyPr/>
          <a:lstStyle/>
          <a:p>
            <a:pPr eaLnBrk="1" hangingPunct="1">
              <a:lnSpc>
                <a:spcPct val="80000"/>
              </a:lnSpc>
              <a:buFontTx/>
              <a:buNone/>
            </a:pPr>
            <a:r>
              <a:rPr lang="en-GB" altLang="en-US" sz="2400" smtClean="0">
                <a:hlinkClick r:id="rId3"/>
              </a:rPr>
              <a:t>Discovering Antarctica</a:t>
            </a:r>
            <a:br>
              <a:rPr lang="en-GB" altLang="en-US" sz="2400" smtClean="0">
                <a:hlinkClick r:id="rId3"/>
              </a:rPr>
            </a:br>
            <a:r>
              <a:rPr lang="en-GB" altLang="en-US" sz="2400" smtClean="0">
                <a:hlinkClick r:id="rId3"/>
              </a:rPr>
              <a:t>- Which view of the future</a:t>
            </a:r>
            <a:r>
              <a:rPr lang="en-GB" altLang="en-US" sz="2400" smtClean="0">
                <a:hlinkClick r:id="rId3"/>
              </a:rPr>
              <a:t>?</a:t>
            </a:r>
            <a:endParaRPr lang="en-GB" altLang="en-US" sz="2400" smtClean="0"/>
          </a:p>
        </p:txBody>
      </p:sp>
      <p:pic>
        <p:nvPicPr>
          <p:cNvPr id="43012" name="Picture 5" descr="Sidney S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Laura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412875"/>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two-adeli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963" y="4365625"/>
            <a:ext cx="1771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AutoShape 9"/>
          <p:cNvSpPr>
            <a:spLocks noChangeArrowheads="1"/>
          </p:cNvSpPr>
          <p:nvPr/>
        </p:nvSpPr>
        <p:spPr bwMode="auto">
          <a:xfrm>
            <a:off x="1042988" y="4292600"/>
            <a:ext cx="1944687" cy="1081088"/>
          </a:xfrm>
          <a:prstGeom prst="wedgeRoundRectCallout">
            <a:avLst>
              <a:gd name="adj1" fmla="val 117755"/>
              <a:gd name="adj2" fmla="val -905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Sidney Suit doesn’t really care about what happens to us and our home!</a:t>
            </a:r>
          </a:p>
        </p:txBody>
      </p:sp>
      <p:sp>
        <p:nvSpPr>
          <p:cNvPr id="43016" name="AutoShape 10"/>
          <p:cNvSpPr>
            <a:spLocks noChangeArrowheads="1"/>
          </p:cNvSpPr>
          <p:nvPr/>
        </p:nvSpPr>
        <p:spPr bwMode="auto">
          <a:xfrm>
            <a:off x="6011863" y="4292600"/>
            <a:ext cx="1439862" cy="792163"/>
          </a:xfrm>
          <a:prstGeom prst="wedgeRoundRectCallout">
            <a:avLst>
              <a:gd name="adj1" fmla="val -130157"/>
              <a:gd name="adj2" fmla="val -167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Laura Leaf has a different view!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1" descr="File:Tony Hayward - World Economic Forum on the Middle East 20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573463"/>
            <a:ext cx="230346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a:xfrm>
            <a:off x="539750" y="0"/>
            <a:ext cx="8229600" cy="1143000"/>
          </a:xfrm>
        </p:spPr>
        <p:txBody>
          <a:bodyPr/>
          <a:lstStyle/>
          <a:p>
            <a:pPr eaLnBrk="1" hangingPunct="1"/>
            <a:r>
              <a:rPr lang="en-GB" altLang="en-US" sz="4000" smtClean="0"/>
              <a:t>Different people have different views</a:t>
            </a:r>
          </a:p>
        </p:txBody>
      </p:sp>
      <p:sp>
        <p:nvSpPr>
          <p:cNvPr id="45060" name="Text Box 10"/>
          <p:cNvSpPr txBox="1">
            <a:spLocks noChangeArrowheads="1"/>
          </p:cNvSpPr>
          <p:nvPr/>
        </p:nvSpPr>
        <p:spPr bwMode="auto">
          <a:xfrm>
            <a:off x="684213" y="2565400"/>
            <a:ext cx="1965325"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Greenpeace…. An environmental pressure group</a:t>
            </a:r>
          </a:p>
        </p:txBody>
      </p:sp>
      <p:sp>
        <p:nvSpPr>
          <p:cNvPr id="45061" name="Text Box 13"/>
          <p:cNvSpPr txBox="1">
            <a:spLocks noChangeArrowheads="1"/>
          </p:cNvSpPr>
          <p:nvPr/>
        </p:nvSpPr>
        <p:spPr bwMode="auto">
          <a:xfrm>
            <a:off x="6516688" y="2565400"/>
            <a:ext cx="210820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Ban Ki Moon</a:t>
            </a:r>
          </a:p>
          <a:p>
            <a:pPr eaLnBrk="1" hangingPunct="1">
              <a:spcBef>
                <a:spcPct val="0"/>
              </a:spcBef>
              <a:buFontTx/>
              <a:buNone/>
            </a:pPr>
            <a:r>
              <a:rPr lang="en-GB" altLang="en-US" sz="1800"/>
              <a:t>United Nations Secretary General</a:t>
            </a:r>
          </a:p>
        </p:txBody>
      </p:sp>
      <p:sp>
        <p:nvSpPr>
          <p:cNvPr id="45062" name="Text Box 16"/>
          <p:cNvSpPr txBox="1">
            <a:spLocks noChangeArrowheads="1"/>
          </p:cNvSpPr>
          <p:nvPr/>
        </p:nvSpPr>
        <p:spPr bwMode="auto">
          <a:xfrm>
            <a:off x="395288" y="5445125"/>
            <a:ext cx="2397125" cy="646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Tourists visiting Antarctica</a:t>
            </a:r>
          </a:p>
        </p:txBody>
      </p:sp>
      <p:pic>
        <p:nvPicPr>
          <p:cNvPr id="45063" name="Picture 19" descr="two-adeli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5" y="2370138"/>
            <a:ext cx="18653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8" descr="512px-BP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2575" y="45085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22"/>
          <p:cNvSpPr txBox="1">
            <a:spLocks noChangeArrowheads="1"/>
          </p:cNvSpPr>
          <p:nvPr/>
        </p:nvSpPr>
        <p:spPr bwMode="auto">
          <a:xfrm>
            <a:off x="6372225" y="5516563"/>
            <a:ext cx="2468563" cy="1344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Tony Hayward…. Boss of  the big oil company BP</a:t>
            </a:r>
          </a:p>
          <a:p>
            <a:pPr eaLnBrk="1" hangingPunct="1">
              <a:spcBef>
                <a:spcPct val="50000"/>
              </a:spcBef>
              <a:buFontTx/>
              <a:buNone/>
            </a:pPr>
            <a:r>
              <a:rPr lang="en-GB" altLang="en-US" sz="800"/>
              <a:t>This image used courtesy of Russakavia under </a:t>
            </a:r>
            <a:r>
              <a:rPr lang="en-GB" altLang="en-US" sz="800">
                <a:hlinkClick r:id="rId7"/>
              </a:rPr>
              <a:t>creative commons A</a:t>
            </a:r>
            <a:r>
              <a:rPr lang="en-US" altLang="en-US" sz="800" i="1">
                <a:hlinkClick r:id="rId7"/>
              </a:rPr>
              <a:t>ttribution ShareAlike 2.0 License</a:t>
            </a:r>
            <a:r>
              <a:rPr lang="en-US" altLang="en-US" sz="800">
                <a:hlinkClick r:id="rId7"/>
              </a:rPr>
              <a:t> </a:t>
            </a:r>
            <a:endParaRPr lang="en-GB" altLang="en-US" sz="800"/>
          </a:p>
        </p:txBody>
      </p:sp>
      <p:sp>
        <p:nvSpPr>
          <p:cNvPr id="45066" name="AutoShape 23"/>
          <p:cNvSpPr>
            <a:spLocks noChangeArrowheads="1"/>
          </p:cNvSpPr>
          <p:nvPr/>
        </p:nvSpPr>
        <p:spPr bwMode="auto">
          <a:xfrm>
            <a:off x="2771775" y="1341438"/>
            <a:ext cx="1800225" cy="736600"/>
          </a:xfrm>
          <a:prstGeom prst="wedgeRoundRectCallout">
            <a:avLst>
              <a:gd name="adj1" fmla="val 34338"/>
              <a:gd name="adj2" fmla="val 13198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You must explain why they hold the view they have</a:t>
            </a:r>
          </a:p>
        </p:txBody>
      </p:sp>
      <p:pic>
        <p:nvPicPr>
          <p:cNvPr id="45067" name="Picture 26" descr="File:Greenpeaceantigentechnik.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908050"/>
            <a:ext cx="1873250" cy="157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8" name="Picture 28" descr="File:Bankimoon cropped.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620713"/>
            <a:ext cx="2085975" cy="1887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9" name="Picture 29" descr="Untitled-1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288" y="3789363"/>
            <a:ext cx="2376487" cy="155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70" name="Picture 34" descr="emp_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375" y="4508500"/>
            <a:ext cx="1428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AutoShape 35"/>
          <p:cNvSpPr>
            <a:spLocks noChangeArrowheads="1"/>
          </p:cNvSpPr>
          <p:nvPr/>
        </p:nvSpPr>
        <p:spPr bwMode="auto">
          <a:xfrm>
            <a:off x="5075238" y="3789363"/>
            <a:ext cx="1203325" cy="504825"/>
          </a:xfrm>
          <a:prstGeom prst="wedgeRoundRectCallout">
            <a:avLst>
              <a:gd name="adj1" fmla="val -67514"/>
              <a:gd name="adj2" fmla="val 14141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GB" altLang="en-US" sz="1400" b="1" dirty="0" smtClean="0">
                <a:solidFill>
                  <a:schemeClr val="accent2">
                    <a:lumMod val="60000"/>
                    <a:lumOff val="40000"/>
                  </a:schemeClr>
                </a:solidFill>
              </a:rPr>
              <a:t>Hands off Antarctica!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two-adelies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9038" y="4763"/>
            <a:ext cx="10620376" cy="685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AutoShape 5"/>
          <p:cNvSpPr>
            <a:spLocks noChangeArrowheads="1"/>
          </p:cNvSpPr>
          <p:nvPr/>
        </p:nvSpPr>
        <p:spPr bwMode="auto">
          <a:xfrm>
            <a:off x="1042988" y="1052513"/>
            <a:ext cx="1800225" cy="863600"/>
          </a:xfrm>
          <a:prstGeom prst="wedgeRoundRectCallout">
            <a:avLst>
              <a:gd name="adj1" fmla="val 110671"/>
              <a:gd name="adj2" fmla="val 109560"/>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t>What do  you think?</a:t>
            </a:r>
          </a:p>
        </p:txBody>
      </p:sp>
      <p:sp>
        <p:nvSpPr>
          <p:cNvPr id="47108" name="AutoShape 6"/>
          <p:cNvSpPr>
            <a:spLocks noChangeArrowheads="1"/>
          </p:cNvSpPr>
          <p:nvPr/>
        </p:nvSpPr>
        <p:spPr bwMode="auto">
          <a:xfrm>
            <a:off x="5508625" y="981075"/>
            <a:ext cx="1728788" cy="1223963"/>
          </a:xfrm>
          <a:prstGeom prst="wedgeRoundRectCallout">
            <a:avLst>
              <a:gd name="adj1" fmla="val -68366"/>
              <a:gd name="adj2" fmla="val 4792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t>Why do you think that?</a:t>
            </a:r>
          </a:p>
        </p:txBody>
      </p:sp>
      <p:sp>
        <p:nvSpPr>
          <p:cNvPr id="47109" name="AutoShape 7"/>
          <p:cNvSpPr>
            <a:spLocks noChangeArrowheads="1"/>
          </p:cNvSpPr>
          <p:nvPr/>
        </p:nvSpPr>
        <p:spPr bwMode="auto">
          <a:xfrm>
            <a:off x="971550" y="2781300"/>
            <a:ext cx="2281238" cy="1295400"/>
          </a:xfrm>
          <a:prstGeom prst="wedgeRoundRectCallout">
            <a:avLst>
              <a:gd name="adj1" fmla="val 73102"/>
              <a:gd name="adj2" fmla="val -60662"/>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t>What is the future for Antarctica?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general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0"/>
            <a:ext cx="12025313" cy="704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AutoShape 7"/>
          <p:cNvSpPr>
            <a:spLocks noChangeArrowheads="1"/>
          </p:cNvSpPr>
          <p:nvPr/>
        </p:nvSpPr>
        <p:spPr bwMode="auto">
          <a:xfrm>
            <a:off x="539750" y="2060575"/>
            <a:ext cx="2281238" cy="576263"/>
          </a:xfrm>
          <a:prstGeom prst="wedgeRoundRectCallout">
            <a:avLst>
              <a:gd name="adj1" fmla="val 73102"/>
              <a:gd name="adj2" fmla="val -73968"/>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Is Antarctica under threat? Why?</a:t>
            </a:r>
          </a:p>
        </p:txBody>
      </p:sp>
      <p:sp>
        <p:nvSpPr>
          <p:cNvPr id="49156" name="AutoShape 8"/>
          <p:cNvSpPr>
            <a:spLocks noChangeArrowheads="1"/>
          </p:cNvSpPr>
          <p:nvPr/>
        </p:nvSpPr>
        <p:spPr bwMode="auto">
          <a:xfrm>
            <a:off x="468313" y="620713"/>
            <a:ext cx="2497137" cy="647700"/>
          </a:xfrm>
          <a:prstGeom prst="wedgeRoundRectCallout">
            <a:avLst>
              <a:gd name="adj1" fmla="val 83056"/>
              <a:gd name="adj2" fmla="val 56130"/>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What makes Antarctica a fragile environment?</a:t>
            </a:r>
          </a:p>
        </p:txBody>
      </p:sp>
      <p:sp>
        <p:nvSpPr>
          <p:cNvPr id="49157" name="AutoShape 9"/>
          <p:cNvSpPr>
            <a:spLocks noChangeArrowheads="1"/>
          </p:cNvSpPr>
          <p:nvPr/>
        </p:nvSpPr>
        <p:spPr bwMode="auto">
          <a:xfrm>
            <a:off x="468313" y="4868863"/>
            <a:ext cx="2881312" cy="1152525"/>
          </a:xfrm>
          <a:prstGeom prst="wedgeRoundRectCallout">
            <a:avLst>
              <a:gd name="adj1" fmla="val -690"/>
              <a:gd name="adj2" fmla="val -84435"/>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Which are the most immediately vulnerable parts of Antarctica? What are they at risk from</a:t>
            </a:r>
          </a:p>
        </p:txBody>
      </p:sp>
      <p:sp>
        <p:nvSpPr>
          <p:cNvPr id="49158" name="AutoShape 10"/>
          <p:cNvSpPr>
            <a:spLocks noChangeArrowheads="1"/>
          </p:cNvSpPr>
          <p:nvPr/>
        </p:nvSpPr>
        <p:spPr bwMode="auto">
          <a:xfrm>
            <a:off x="5867400" y="549275"/>
            <a:ext cx="2520950" cy="863600"/>
          </a:xfrm>
          <a:prstGeom prst="wedgeRoundRectCallout">
            <a:avLst>
              <a:gd name="adj1" fmla="val -59130"/>
              <a:gd name="adj2" fmla="val 91727"/>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How should Antarctica be managed to protect the environment?</a:t>
            </a:r>
          </a:p>
        </p:txBody>
      </p:sp>
      <p:sp>
        <p:nvSpPr>
          <p:cNvPr id="49159" name="AutoShape 11"/>
          <p:cNvSpPr>
            <a:spLocks noChangeArrowheads="1"/>
          </p:cNvSpPr>
          <p:nvPr/>
        </p:nvSpPr>
        <p:spPr bwMode="auto">
          <a:xfrm>
            <a:off x="4932363" y="5445125"/>
            <a:ext cx="3865562" cy="1079500"/>
          </a:xfrm>
          <a:prstGeom prst="wedgeRoundRectCallout">
            <a:avLst>
              <a:gd name="adj1" fmla="val -73616"/>
              <a:gd name="adj2" fmla="val -61764"/>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How have the activities of those countries with research bases in Antarctica affected the environment there?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altLang="en-US" smtClean="0"/>
              <a:t>Think you’ve finished? </a:t>
            </a:r>
          </a:p>
        </p:txBody>
      </p:sp>
      <p:pic>
        <p:nvPicPr>
          <p:cNvPr id="51203" name="Picture 4" descr="two-adelies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0"/>
            <a:ext cx="10620376" cy="685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AutoShape 5"/>
          <p:cNvSpPr>
            <a:spLocks noChangeArrowheads="1"/>
          </p:cNvSpPr>
          <p:nvPr/>
        </p:nvSpPr>
        <p:spPr bwMode="auto">
          <a:xfrm>
            <a:off x="1619250" y="1417638"/>
            <a:ext cx="1871663" cy="715962"/>
          </a:xfrm>
          <a:prstGeom prst="wedgeRoundRectCallout">
            <a:avLst>
              <a:gd name="adj1" fmla="val 100889"/>
              <a:gd name="adj2" fmla="val 113134"/>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Now check your work</a:t>
            </a:r>
          </a:p>
        </p:txBody>
      </p:sp>
      <p:sp>
        <p:nvSpPr>
          <p:cNvPr id="51205" name="AutoShape 6"/>
          <p:cNvSpPr>
            <a:spLocks noChangeArrowheads="1"/>
          </p:cNvSpPr>
          <p:nvPr/>
        </p:nvSpPr>
        <p:spPr bwMode="auto">
          <a:xfrm>
            <a:off x="3995738" y="404813"/>
            <a:ext cx="1274762" cy="968375"/>
          </a:xfrm>
          <a:prstGeom prst="wedgeRoundRectCallout">
            <a:avLst>
              <a:gd name="adj1" fmla="val 6412"/>
              <a:gd name="adj2" fmla="val 159380"/>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Have you followed the plan?</a:t>
            </a:r>
          </a:p>
        </p:txBody>
      </p:sp>
      <p:sp>
        <p:nvSpPr>
          <p:cNvPr id="51206" name="AutoShape 7"/>
          <p:cNvSpPr>
            <a:spLocks noChangeArrowheads="1"/>
          </p:cNvSpPr>
          <p:nvPr/>
        </p:nvSpPr>
        <p:spPr bwMode="auto">
          <a:xfrm>
            <a:off x="6659563" y="836613"/>
            <a:ext cx="1943100" cy="1008062"/>
          </a:xfrm>
          <a:prstGeom prst="wedgeRoundRectCallout">
            <a:avLst>
              <a:gd name="adj1" fmla="val -92481"/>
              <a:gd name="adj2" fmla="val 8423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Have you explained everything?</a:t>
            </a:r>
          </a:p>
        </p:txBody>
      </p:sp>
      <p:sp>
        <p:nvSpPr>
          <p:cNvPr id="51207" name="AutoShape 8"/>
          <p:cNvSpPr>
            <a:spLocks noChangeArrowheads="1"/>
          </p:cNvSpPr>
          <p:nvPr/>
        </p:nvSpPr>
        <p:spPr bwMode="auto">
          <a:xfrm>
            <a:off x="6804025" y="2276475"/>
            <a:ext cx="1871663" cy="1008063"/>
          </a:xfrm>
          <a:prstGeom prst="wedgeRoundRectCallout">
            <a:avLst>
              <a:gd name="adj1" fmla="val -106741"/>
              <a:gd name="adj2" fmla="val -19963"/>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Have you  checked your spelling?</a:t>
            </a:r>
          </a:p>
        </p:txBody>
      </p:sp>
      <p:sp>
        <p:nvSpPr>
          <p:cNvPr id="51208" name="AutoShape 9"/>
          <p:cNvSpPr>
            <a:spLocks noChangeArrowheads="1"/>
          </p:cNvSpPr>
          <p:nvPr/>
        </p:nvSpPr>
        <p:spPr bwMode="auto">
          <a:xfrm>
            <a:off x="2124075" y="3284538"/>
            <a:ext cx="2303463" cy="720725"/>
          </a:xfrm>
          <a:prstGeom prst="wedgeRoundRectCallout">
            <a:avLst>
              <a:gd name="adj1" fmla="val 48069"/>
              <a:gd name="adj2" fmla="val -105468"/>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Does it look like a </a:t>
            </a:r>
            <a:r>
              <a:rPr lang="en-GB" altLang="en-US" sz="1800">
                <a:solidFill>
                  <a:srgbClr val="FF0000"/>
                </a:solidFill>
              </a:rPr>
              <a:t>proper magazine?</a:t>
            </a:r>
          </a:p>
        </p:txBody>
      </p:sp>
      <p:sp>
        <p:nvSpPr>
          <p:cNvPr id="51209" name="AutoShape 10"/>
          <p:cNvSpPr>
            <a:spLocks noChangeArrowheads="1"/>
          </p:cNvSpPr>
          <p:nvPr/>
        </p:nvSpPr>
        <p:spPr bwMode="auto">
          <a:xfrm>
            <a:off x="6156325" y="4221163"/>
            <a:ext cx="2735263" cy="792162"/>
          </a:xfrm>
          <a:prstGeom prst="wedgeRoundRectCallout">
            <a:avLst>
              <a:gd name="adj1" fmla="val -62708"/>
              <a:gd name="adj2" fmla="val -207718"/>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t>Have you included lots of facts and figures?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berg-w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5875"/>
            <a:ext cx="1036955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128588" y="241300"/>
            <a:ext cx="8229600" cy="1143000"/>
          </a:xfrm>
        </p:spPr>
        <p:txBody>
          <a:bodyPr/>
          <a:lstStyle/>
          <a:p>
            <a:pPr eaLnBrk="1" hangingPunct="1"/>
            <a:r>
              <a:rPr lang="en-GB" altLang="en-US" sz="4000" b="1" smtClean="0">
                <a:solidFill>
                  <a:schemeClr val="bg1"/>
                </a:solidFill>
              </a:rPr>
              <a:t>Your report on Antarctica</a:t>
            </a:r>
            <a:br>
              <a:rPr lang="en-GB" altLang="en-US" sz="4000" b="1" smtClean="0">
                <a:solidFill>
                  <a:schemeClr val="bg1"/>
                </a:solidFill>
              </a:rPr>
            </a:br>
            <a:r>
              <a:rPr lang="en-GB" altLang="en-US" sz="4000" b="1" smtClean="0">
                <a:solidFill>
                  <a:schemeClr val="bg1"/>
                </a:solidFill>
              </a:rPr>
              <a:t>should cover:</a:t>
            </a:r>
          </a:p>
        </p:txBody>
      </p:sp>
      <p:sp>
        <p:nvSpPr>
          <p:cNvPr id="8196" name="Rectangle 3"/>
          <p:cNvSpPr>
            <a:spLocks noGrp="1" noChangeArrowheads="1"/>
          </p:cNvSpPr>
          <p:nvPr>
            <p:ph type="body" idx="1"/>
          </p:nvPr>
        </p:nvSpPr>
        <p:spPr>
          <a:xfrm>
            <a:off x="300038" y="1889125"/>
            <a:ext cx="8229600" cy="4525963"/>
          </a:xfrm>
        </p:spPr>
        <p:txBody>
          <a:bodyPr/>
          <a:lstStyle/>
          <a:p>
            <a:pPr eaLnBrk="1" hangingPunct="1"/>
            <a:r>
              <a:rPr lang="en-GB" altLang="en-US" sz="2800" smtClean="0"/>
              <a:t>What is Antarctica like?</a:t>
            </a:r>
          </a:p>
          <a:p>
            <a:pPr eaLnBrk="1" hangingPunct="1"/>
            <a:r>
              <a:rPr lang="en-GB" altLang="en-US" sz="2800" smtClean="0"/>
              <a:t>How is Antarctica used by people?</a:t>
            </a:r>
          </a:p>
          <a:p>
            <a:pPr eaLnBrk="1" hangingPunct="1"/>
            <a:r>
              <a:rPr lang="en-GB" altLang="en-US" sz="2800" smtClean="0"/>
              <a:t>What are the effects of these uses on the ecosystem?</a:t>
            </a:r>
          </a:p>
          <a:p>
            <a:pPr eaLnBrk="1" hangingPunct="1"/>
            <a:r>
              <a:rPr lang="en-GB" altLang="en-US" sz="2800" smtClean="0"/>
              <a:t>How can these pressures be managed?</a:t>
            </a:r>
          </a:p>
          <a:p>
            <a:pPr eaLnBrk="1" hangingPunct="1"/>
            <a:r>
              <a:rPr lang="en-GB" altLang="en-US" sz="2800" smtClean="0"/>
              <a:t>What are the aims of the Antarctic Treaty?</a:t>
            </a:r>
          </a:p>
          <a:p>
            <a:pPr eaLnBrk="1" hangingPunct="1"/>
            <a:r>
              <a:rPr lang="en-GB" altLang="en-US" sz="2800" smtClean="0"/>
              <a:t>What do different group of people think about the way Antarctica is managed?</a:t>
            </a:r>
          </a:p>
          <a:p>
            <a:pPr eaLnBrk="1" hangingPunct="1"/>
            <a:r>
              <a:rPr lang="en-GB" altLang="en-US" sz="2800" smtClean="0"/>
              <a:t>What do you think?</a:t>
            </a:r>
          </a:p>
        </p:txBody>
      </p:sp>
      <p:pic>
        <p:nvPicPr>
          <p:cNvPr id="8197" name="Picture 8" descr="two-adeli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141663"/>
            <a:ext cx="20415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9"/>
          <p:cNvSpPr>
            <a:spLocks noChangeArrowheads="1"/>
          </p:cNvSpPr>
          <p:nvPr/>
        </p:nvSpPr>
        <p:spPr bwMode="auto">
          <a:xfrm>
            <a:off x="6362700" y="2312988"/>
            <a:ext cx="1995488" cy="647700"/>
          </a:xfrm>
          <a:prstGeom prst="wedgeRoundRectCallout">
            <a:avLst>
              <a:gd name="adj1" fmla="val 46458"/>
              <a:gd name="adj2" fmla="val 133722"/>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Keep to the Penguin Plan!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Sun 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33338"/>
            <a:ext cx="10585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280988" y="-138113"/>
            <a:ext cx="6754812" cy="782638"/>
          </a:xfrm>
        </p:spPr>
        <p:txBody>
          <a:bodyPr/>
          <a:lstStyle/>
          <a:p>
            <a:pPr algn="l" eaLnBrk="1" hangingPunct="1"/>
            <a:r>
              <a:rPr lang="en-GB" altLang="en-US" b="1" smtClean="0">
                <a:solidFill>
                  <a:schemeClr val="bg1"/>
                </a:solidFill>
              </a:rPr>
              <a:t>What is Antarctica like?</a:t>
            </a:r>
          </a:p>
        </p:txBody>
      </p:sp>
      <p:sp>
        <p:nvSpPr>
          <p:cNvPr id="10244" name="Rectangle 3"/>
          <p:cNvSpPr>
            <a:spLocks noGrp="1" noChangeArrowheads="1"/>
          </p:cNvSpPr>
          <p:nvPr>
            <p:ph type="body" idx="1"/>
          </p:nvPr>
        </p:nvSpPr>
        <p:spPr>
          <a:xfrm>
            <a:off x="457200" y="1600200"/>
            <a:ext cx="4691063" cy="4525963"/>
          </a:xfrm>
        </p:spPr>
        <p:txBody>
          <a:bodyPr/>
          <a:lstStyle/>
          <a:p>
            <a:pPr eaLnBrk="1" hangingPunct="1"/>
            <a:r>
              <a:rPr lang="en-GB" altLang="en-US" smtClean="0"/>
              <a:t>We are going to watch a few short </a:t>
            </a:r>
            <a:r>
              <a:rPr lang="en-GB" altLang="en-US" smtClean="0">
                <a:solidFill>
                  <a:srgbClr val="FF0000"/>
                </a:solidFill>
              </a:rPr>
              <a:t>movies</a:t>
            </a:r>
          </a:p>
          <a:p>
            <a:pPr eaLnBrk="1" hangingPunct="1"/>
            <a:r>
              <a:rPr lang="en-GB" altLang="en-US" smtClean="0"/>
              <a:t>As you watch think about why this is called ‘the white continent’</a:t>
            </a:r>
          </a:p>
          <a:p>
            <a:pPr eaLnBrk="1" hangingPunct="1"/>
            <a:r>
              <a:rPr lang="en-GB" altLang="en-US" smtClean="0"/>
              <a:t>Try and describe the landscape you see</a:t>
            </a:r>
          </a:p>
          <a:p>
            <a:pPr eaLnBrk="1" hangingPunct="1"/>
            <a:endParaRPr lang="en-GB" altLang="en-US" smtClean="0">
              <a:solidFill>
                <a:schemeClr val="bg1"/>
              </a:solidFill>
            </a:endParaRPr>
          </a:p>
        </p:txBody>
      </p:sp>
      <p:pic>
        <p:nvPicPr>
          <p:cNvPr id="10245" name="Picture 4" descr="two-adeli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025" y="4038600"/>
            <a:ext cx="1993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6"/>
          <p:cNvSpPr>
            <a:spLocks noChangeArrowheads="1"/>
          </p:cNvSpPr>
          <p:nvPr/>
        </p:nvSpPr>
        <p:spPr bwMode="auto">
          <a:xfrm>
            <a:off x="4794250" y="3633788"/>
            <a:ext cx="1347788" cy="790575"/>
          </a:xfrm>
          <a:prstGeom prst="wedgeRoundRectCallout">
            <a:avLst>
              <a:gd name="adj1" fmla="val 86222"/>
              <a:gd name="adj2" fmla="val 52648"/>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How can I describe this place?</a:t>
            </a:r>
          </a:p>
        </p:txBody>
      </p:sp>
      <p:sp>
        <p:nvSpPr>
          <p:cNvPr id="10247" name="AutoShape 7"/>
          <p:cNvSpPr>
            <a:spLocks noChangeArrowheads="1"/>
          </p:cNvSpPr>
          <p:nvPr/>
        </p:nvSpPr>
        <p:spPr bwMode="auto">
          <a:xfrm>
            <a:off x="7019925" y="2660650"/>
            <a:ext cx="2089150" cy="1425575"/>
          </a:xfrm>
          <a:prstGeom prst="wedgeRoundRectCallout">
            <a:avLst>
              <a:gd name="adj1" fmla="val -51440"/>
              <a:gd name="adj2" fmla="val 70949"/>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You need to think about location, climate, landscape. A map would be great and so would some photos</a:t>
            </a:r>
          </a:p>
        </p:txBody>
      </p:sp>
      <p:sp>
        <p:nvSpPr>
          <p:cNvPr id="10248" name="Text Box 10"/>
          <p:cNvSpPr txBox="1">
            <a:spLocks noChangeArrowheads="1"/>
          </p:cNvSpPr>
          <p:nvPr/>
        </p:nvSpPr>
        <p:spPr bwMode="auto">
          <a:xfrm>
            <a:off x="808038" y="5989638"/>
            <a:ext cx="727075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800"/>
              <a:t>Antarctica is the world’s last great wilderness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coronatio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0"/>
            <a:ext cx="10729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23813" y="298450"/>
            <a:ext cx="6202363" cy="422275"/>
          </a:xfrm>
        </p:spPr>
        <p:txBody>
          <a:bodyPr/>
          <a:lstStyle/>
          <a:p>
            <a:pPr algn="l" eaLnBrk="1" hangingPunct="1"/>
            <a:r>
              <a:rPr lang="en-GB" altLang="en-US" sz="4000" b="1" smtClean="0">
                <a:solidFill>
                  <a:schemeClr val="bg1"/>
                </a:solidFill>
              </a:rPr>
              <a:t>What is Antarctica like?</a:t>
            </a:r>
          </a:p>
        </p:txBody>
      </p:sp>
      <p:sp>
        <p:nvSpPr>
          <p:cNvPr id="12292" name="Rectangle 3"/>
          <p:cNvSpPr>
            <a:spLocks noGrp="1" noChangeArrowheads="1"/>
          </p:cNvSpPr>
          <p:nvPr>
            <p:ph type="body" idx="1"/>
          </p:nvPr>
        </p:nvSpPr>
        <p:spPr>
          <a:xfrm>
            <a:off x="107950" y="1557338"/>
            <a:ext cx="8229600" cy="2914650"/>
          </a:xfrm>
        </p:spPr>
        <p:txBody>
          <a:bodyPr/>
          <a:lstStyle/>
          <a:p>
            <a:pPr eaLnBrk="1" hangingPunct="1">
              <a:lnSpc>
                <a:spcPct val="80000"/>
              </a:lnSpc>
            </a:pPr>
            <a:r>
              <a:rPr lang="en-GB" altLang="en-US" sz="2400" smtClean="0"/>
              <a:t>Describe the location of  Antarctica. </a:t>
            </a:r>
          </a:p>
          <a:p>
            <a:pPr eaLnBrk="1" hangingPunct="1">
              <a:lnSpc>
                <a:spcPct val="80000"/>
              </a:lnSpc>
            </a:pPr>
            <a:r>
              <a:rPr lang="en-GB" altLang="en-US" sz="2400" smtClean="0"/>
              <a:t>What are the key features of Antarctica? </a:t>
            </a:r>
          </a:p>
          <a:p>
            <a:pPr eaLnBrk="1" hangingPunct="1">
              <a:lnSpc>
                <a:spcPct val="80000"/>
              </a:lnSpc>
            </a:pPr>
            <a:r>
              <a:rPr lang="en-GB" altLang="en-US" sz="2400" smtClean="0"/>
              <a:t>How big is the continent?</a:t>
            </a:r>
          </a:p>
          <a:p>
            <a:pPr eaLnBrk="1" hangingPunct="1">
              <a:lnSpc>
                <a:spcPct val="80000"/>
              </a:lnSpc>
            </a:pPr>
            <a:endParaRPr lang="en-GB" altLang="en-US" sz="2400" smtClean="0"/>
          </a:p>
          <a:p>
            <a:pPr eaLnBrk="1" hangingPunct="1">
              <a:lnSpc>
                <a:spcPct val="80000"/>
              </a:lnSpc>
            </a:pPr>
            <a:r>
              <a:rPr lang="en-GB" altLang="en-US" sz="2400" smtClean="0"/>
              <a:t>What is the landscape like? What else lives there?</a:t>
            </a:r>
          </a:p>
          <a:p>
            <a:pPr eaLnBrk="1" hangingPunct="1">
              <a:lnSpc>
                <a:spcPct val="80000"/>
              </a:lnSpc>
            </a:pPr>
            <a:r>
              <a:rPr lang="en-GB" altLang="en-US" sz="2400" smtClean="0"/>
              <a:t>Describe what you have just seen on the </a:t>
            </a:r>
            <a:r>
              <a:rPr lang="en-GB" altLang="en-US" sz="2400" smtClean="0">
                <a:solidFill>
                  <a:srgbClr val="FF0000"/>
                </a:solidFill>
              </a:rPr>
              <a:t>movies</a:t>
            </a:r>
          </a:p>
          <a:p>
            <a:pPr eaLnBrk="1" hangingPunct="1">
              <a:lnSpc>
                <a:spcPct val="80000"/>
              </a:lnSpc>
            </a:pPr>
            <a:endParaRPr lang="en-GB" altLang="en-US" sz="2400" smtClean="0"/>
          </a:p>
          <a:p>
            <a:pPr eaLnBrk="1" hangingPunct="1">
              <a:lnSpc>
                <a:spcPct val="80000"/>
              </a:lnSpc>
            </a:pPr>
            <a:r>
              <a:rPr lang="en-GB" altLang="en-US" sz="2400" smtClean="0"/>
              <a:t>What is the climate like?</a:t>
            </a:r>
          </a:p>
          <a:p>
            <a:pPr eaLnBrk="1" hangingPunct="1">
              <a:lnSpc>
                <a:spcPct val="80000"/>
              </a:lnSpc>
            </a:pPr>
            <a:r>
              <a:rPr lang="en-GB" altLang="en-US" sz="2400" smtClean="0"/>
              <a:t>Why is the climate like this? </a:t>
            </a:r>
          </a:p>
          <a:p>
            <a:pPr eaLnBrk="1" hangingPunct="1">
              <a:lnSpc>
                <a:spcPct val="80000"/>
              </a:lnSpc>
            </a:pPr>
            <a:endParaRPr lang="en-GB" altLang="en-US" sz="1800" smtClean="0"/>
          </a:p>
          <a:p>
            <a:pPr eaLnBrk="1" hangingPunct="1">
              <a:lnSpc>
                <a:spcPct val="80000"/>
              </a:lnSpc>
            </a:pPr>
            <a:endParaRPr lang="en-GB" altLang="en-US" sz="1800" smtClean="0"/>
          </a:p>
        </p:txBody>
      </p:sp>
      <p:pic>
        <p:nvPicPr>
          <p:cNvPr id="12293" name="Picture 4" descr="two-adeli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1112838"/>
            <a:ext cx="1490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two-adeli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463" y="3840163"/>
            <a:ext cx="20415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6"/>
          <p:cNvSpPr>
            <a:spLocks noChangeArrowheads="1"/>
          </p:cNvSpPr>
          <p:nvPr/>
        </p:nvSpPr>
        <p:spPr bwMode="auto">
          <a:xfrm>
            <a:off x="6234113" y="131763"/>
            <a:ext cx="1779587" cy="1047750"/>
          </a:xfrm>
          <a:prstGeom prst="wedgeRoundRectCallout">
            <a:avLst>
              <a:gd name="adj1" fmla="val 76671"/>
              <a:gd name="adj2" fmla="val 66542"/>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Use a world map and a close up map of the continent</a:t>
            </a:r>
          </a:p>
        </p:txBody>
      </p:sp>
      <p:sp>
        <p:nvSpPr>
          <p:cNvPr id="12296" name="AutoShape 7"/>
          <p:cNvSpPr>
            <a:spLocks noChangeArrowheads="1"/>
          </p:cNvSpPr>
          <p:nvPr/>
        </p:nvSpPr>
        <p:spPr bwMode="auto">
          <a:xfrm>
            <a:off x="6323013" y="1830388"/>
            <a:ext cx="1601787" cy="1077912"/>
          </a:xfrm>
          <a:prstGeom prst="wedgeRoundRectCallout">
            <a:avLst>
              <a:gd name="adj1" fmla="val 81148"/>
              <a:gd name="adj2" fmla="val -77801"/>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Don’t forget to give the map a title and  scale and a N point!!</a:t>
            </a:r>
          </a:p>
        </p:txBody>
      </p:sp>
      <p:sp>
        <p:nvSpPr>
          <p:cNvPr id="12297" name="AutoShape 8"/>
          <p:cNvSpPr>
            <a:spLocks noChangeArrowheads="1"/>
          </p:cNvSpPr>
          <p:nvPr/>
        </p:nvSpPr>
        <p:spPr bwMode="auto">
          <a:xfrm>
            <a:off x="4300538" y="4292600"/>
            <a:ext cx="2216150" cy="1736725"/>
          </a:xfrm>
          <a:prstGeom prst="wedgeRoundRectCallout">
            <a:avLst>
              <a:gd name="adj1" fmla="val 82542"/>
              <a:gd name="adj2" fmla="val -42130"/>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Draw a climate graph and describe what it shows. What else can you say about the climate?</a:t>
            </a:r>
          </a:p>
          <a:p>
            <a:pPr algn="ctr" eaLnBrk="1" hangingPunct="1">
              <a:spcBef>
                <a:spcPct val="0"/>
              </a:spcBef>
              <a:buFontTx/>
              <a:buNone/>
            </a:pPr>
            <a:r>
              <a:rPr lang="en-GB" altLang="en-US" sz="1400"/>
              <a:t>Did you know Antarctica is a desert?</a:t>
            </a:r>
          </a:p>
        </p:txBody>
      </p:sp>
      <p:sp>
        <p:nvSpPr>
          <p:cNvPr id="12298" name="Text Box 13"/>
          <p:cNvSpPr txBox="1">
            <a:spLocks noChangeArrowheads="1"/>
          </p:cNvSpPr>
          <p:nvPr/>
        </p:nvSpPr>
        <p:spPr bwMode="auto">
          <a:xfrm>
            <a:off x="827088" y="6237288"/>
            <a:ext cx="718661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t>Now try and explain why this is such a special place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b="1" smtClean="0">
                <a:solidFill>
                  <a:schemeClr val="bg1"/>
                </a:solidFill>
              </a:rPr>
              <a:t>Locating Antarctica</a:t>
            </a:r>
          </a:p>
        </p:txBody>
      </p:sp>
      <p:pic>
        <p:nvPicPr>
          <p:cNvPr id="14339" name="Picture 6" descr="two-adeli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5589588"/>
            <a:ext cx="14906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7"/>
          <p:cNvSpPr>
            <a:spLocks noChangeArrowheads="1"/>
          </p:cNvSpPr>
          <p:nvPr/>
        </p:nvSpPr>
        <p:spPr bwMode="auto">
          <a:xfrm>
            <a:off x="3030538" y="4594225"/>
            <a:ext cx="1511300" cy="935038"/>
          </a:xfrm>
          <a:prstGeom prst="wedgeRoundRectCallout">
            <a:avLst>
              <a:gd name="adj1" fmla="val -90000"/>
              <a:gd name="adj2" fmla="val 84069"/>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a:t>Remember distance and direction!</a:t>
            </a:r>
          </a:p>
        </p:txBody>
      </p:sp>
      <p:pic>
        <p:nvPicPr>
          <p:cNvPr id="14341" name="Picture 8" descr="where_is_antarc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412875"/>
            <a:ext cx="5183188" cy="3119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11" descr="File:Antarctica Map.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1628775"/>
            <a:ext cx="3536950" cy="4348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99" descr="maw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5888"/>
            <a:ext cx="3154363"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0" y="115888"/>
            <a:ext cx="5472113" cy="865187"/>
          </a:xfrm>
        </p:spPr>
        <p:txBody>
          <a:bodyPr/>
          <a:lstStyle/>
          <a:p>
            <a:pPr algn="l" eaLnBrk="1" hangingPunct="1"/>
            <a:r>
              <a:rPr lang="en-GB" altLang="en-US" sz="4000" b="1" smtClean="0">
                <a:solidFill>
                  <a:schemeClr val="bg1"/>
                </a:solidFill>
              </a:rPr>
              <a:t>The Antarctic Climate</a:t>
            </a:r>
          </a:p>
        </p:txBody>
      </p:sp>
      <p:pic>
        <p:nvPicPr>
          <p:cNvPr id="16388" name="Picture 8" descr="two-adeli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412875"/>
            <a:ext cx="1490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9"/>
          <p:cNvSpPr>
            <a:spLocks noChangeArrowheads="1"/>
          </p:cNvSpPr>
          <p:nvPr/>
        </p:nvSpPr>
        <p:spPr bwMode="auto">
          <a:xfrm>
            <a:off x="34925" y="892175"/>
            <a:ext cx="2038350" cy="1409700"/>
          </a:xfrm>
          <a:prstGeom prst="wedgeRoundRectCallout">
            <a:avLst>
              <a:gd name="adj1" fmla="val 71690"/>
              <a:gd name="adj2" fmla="val 1198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Now draw a graph of your own. Remember a bar chart for precipitation and a line graph  for temperature</a:t>
            </a:r>
          </a:p>
        </p:txBody>
      </p:sp>
      <p:sp>
        <p:nvSpPr>
          <p:cNvPr id="16390" name="AutoShape 10"/>
          <p:cNvSpPr>
            <a:spLocks noChangeArrowheads="1"/>
          </p:cNvSpPr>
          <p:nvPr/>
        </p:nvSpPr>
        <p:spPr bwMode="auto">
          <a:xfrm>
            <a:off x="3276600" y="909638"/>
            <a:ext cx="1655763" cy="1006475"/>
          </a:xfrm>
          <a:prstGeom prst="wedgeRoundRectCallout">
            <a:avLst>
              <a:gd name="adj1" fmla="val -73801"/>
              <a:gd name="adj2" fmla="val 29986"/>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Describe what the graph shows. Include facts and figures</a:t>
            </a:r>
          </a:p>
        </p:txBody>
      </p:sp>
      <p:sp>
        <p:nvSpPr>
          <p:cNvPr id="16391" name="Text Box 11"/>
          <p:cNvSpPr txBox="1">
            <a:spLocks noChangeArrowheads="1"/>
          </p:cNvSpPr>
          <p:nvPr/>
        </p:nvSpPr>
        <p:spPr bwMode="auto">
          <a:xfrm>
            <a:off x="395288" y="2492375"/>
            <a:ext cx="5006975" cy="646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How does this compare with the climate in your</a:t>
            </a:r>
            <a:br>
              <a:rPr lang="en-GB" altLang="en-US" sz="1800"/>
            </a:br>
            <a:r>
              <a:rPr lang="en-GB" altLang="en-US" sz="1800"/>
              <a:t>country? Look in the atlas</a:t>
            </a:r>
          </a:p>
        </p:txBody>
      </p:sp>
      <p:pic>
        <p:nvPicPr>
          <p:cNvPr id="16392" name="Picture 1686" descr="tem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284538"/>
            <a:ext cx="7029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710" descr="graph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941888"/>
            <a:ext cx="72485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711"/>
          <p:cNvSpPr txBox="1">
            <a:spLocks noChangeArrowheads="1"/>
          </p:cNvSpPr>
          <p:nvPr/>
        </p:nvSpPr>
        <p:spPr bwMode="auto">
          <a:xfrm>
            <a:off x="755650" y="5084763"/>
            <a:ext cx="792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000" b="1">
                <a:solidFill>
                  <a:srgbClr val="CC0099"/>
                </a:solidFill>
              </a:rPr>
              <a:t>McMurdo</a:t>
            </a:r>
            <a:endParaRPr lang="en-US" altLang="en-US" sz="1000" b="1">
              <a:solidFill>
                <a:srgbClr val="CC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two-adeli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836613"/>
            <a:ext cx="22828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AutoShape 9"/>
          <p:cNvSpPr>
            <a:spLocks noChangeArrowheads="1"/>
          </p:cNvSpPr>
          <p:nvPr/>
        </p:nvSpPr>
        <p:spPr bwMode="auto">
          <a:xfrm>
            <a:off x="1331913" y="692150"/>
            <a:ext cx="914400" cy="609600"/>
          </a:xfrm>
          <a:prstGeom prst="wedgeRoundRectCallout">
            <a:avLst>
              <a:gd name="adj1" fmla="val 72917"/>
              <a:gd name="adj2" fmla="val 48699"/>
              <a:gd name="adj3" fmla="val 16667"/>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a:t>Why is it so cold?</a:t>
            </a:r>
          </a:p>
        </p:txBody>
      </p:sp>
      <p:pic>
        <p:nvPicPr>
          <p:cNvPr id="18436" name="Picture 11" descr="South_seas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3030538"/>
            <a:ext cx="69723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2"/>
          <p:cNvSpPr txBox="1">
            <a:spLocks noChangeArrowheads="1"/>
          </p:cNvSpPr>
          <p:nvPr/>
        </p:nvSpPr>
        <p:spPr bwMode="auto">
          <a:xfrm>
            <a:off x="2124075" y="6643688"/>
            <a:ext cx="44640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800"/>
              <a:t>This image used courtesy of </a:t>
            </a:r>
            <a:r>
              <a:rPr lang="en-US" altLang="en-US" sz="800"/>
              <a:t>Tauʻolunga </a:t>
            </a:r>
            <a:r>
              <a:rPr lang="en-GB" altLang="en-US" sz="800"/>
              <a:t>under </a:t>
            </a:r>
            <a:r>
              <a:rPr lang="en-GB" altLang="en-US" sz="800">
                <a:hlinkClick r:id="rId5"/>
              </a:rPr>
              <a:t>creative commons licence </a:t>
            </a:r>
            <a:endParaRPr lang="en-US" altLang="en-US" sz="800"/>
          </a:p>
        </p:txBody>
      </p:sp>
      <p:sp>
        <p:nvSpPr>
          <p:cNvPr id="18438" name="Text Box 13"/>
          <p:cNvSpPr txBox="1">
            <a:spLocks noChangeArrowheads="1"/>
          </p:cNvSpPr>
          <p:nvPr/>
        </p:nvSpPr>
        <p:spPr bwMode="auto">
          <a:xfrm>
            <a:off x="4140200" y="115888"/>
            <a:ext cx="4752975"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800" b="1">
                <a:solidFill>
                  <a:schemeClr val="bg1"/>
                </a:solidFill>
              </a:rPr>
              <a:t>Why is Antarctica so cold?</a:t>
            </a:r>
          </a:p>
          <a:p>
            <a:pPr eaLnBrk="1" hangingPunct="1">
              <a:spcBef>
                <a:spcPct val="50000"/>
              </a:spcBef>
              <a:buFontTx/>
              <a:buNone/>
            </a:pPr>
            <a:r>
              <a:rPr lang="en-GB" altLang="en-US" sz="1400"/>
              <a:t>Sunlight strikes the earth straight on (at a right angle) at the equator and then the angle gets more acute as you move away from the equator towards the poles. This means that at the poles the available sunlight and heat is spread over a greater area. The tilt of the earth as the seasons go by make this effect even greater in the winter.</a:t>
            </a:r>
          </a:p>
          <a:p>
            <a:pPr eaLnBrk="1" hangingPunct="1">
              <a:spcBef>
                <a:spcPct val="50000"/>
              </a:spcBef>
              <a:buFontTx/>
              <a:buNone/>
            </a:pPr>
            <a:r>
              <a:rPr lang="en-GB" altLang="en-US" sz="1400"/>
              <a:t>Antarctica is also the highest continent. Temperature falls as altitude increases. Antarctica is a landmass and so apart from the coasts is not affected by sea temperatures which stop it getting quite so cold for so long as in the Arctic.</a:t>
            </a:r>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antarctic_sum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4762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descr="antarctic_w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500438"/>
            <a:ext cx="4762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8"/>
          <p:cNvSpPr txBox="1">
            <a:spLocks noChangeArrowheads="1"/>
          </p:cNvSpPr>
          <p:nvPr/>
        </p:nvSpPr>
        <p:spPr bwMode="auto">
          <a:xfrm>
            <a:off x="5219700" y="188913"/>
            <a:ext cx="374491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t>Left - In the Southern (austral) summer, the continent of Antarctica is facing the sun and gets more energy. That part of the continent that is inside the Antarctic Circle has some time of 24 hour light, where the sun never dips below the horizon.</a:t>
            </a:r>
            <a:endParaRPr lang="en-US" altLang="en-US" sz="1800"/>
          </a:p>
        </p:txBody>
      </p:sp>
      <p:sp>
        <p:nvSpPr>
          <p:cNvPr id="20485" name="Text Box 9"/>
          <p:cNvSpPr txBox="1">
            <a:spLocks noChangeArrowheads="1"/>
          </p:cNvSpPr>
          <p:nvPr/>
        </p:nvSpPr>
        <p:spPr bwMode="auto">
          <a:xfrm>
            <a:off x="179388" y="3500438"/>
            <a:ext cx="374491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t>Right - In the Southern (austral) winter, the continent of Antarctica is facing away from the sun and gets less energy. That part of the continent that is inside the Antarctic Circle has some time of 24 hour darkness, where the sun never rises above the horizon.</a:t>
            </a:r>
            <a:endParaRPr lang="en-US" altLang="en-US" sz="1800"/>
          </a:p>
        </p:txBody>
      </p:sp>
      <p:sp>
        <p:nvSpPr>
          <p:cNvPr id="20486" name="Text Box 11"/>
          <p:cNvSpPr txBox="1">
            <a:spLocks noChangeArrowheads="1"/>
          </p:cNvSpPr>
          <p:nvPr/>
        </p:nvSpPr>
        <p:spPr bwMode="auto">
          <a:xfrm>
            <a:off x="107950" y="6381750"/>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800"/>
              <a:t>These images used courtesy of </a:t>
            </a:r>
            <a:r>
              <a:rPr lang="en-US" altLang="en-US" sz="800"/>
              <a:t>Przemyslaw "Blueshade" Idzkiewicz </a:t>
            </a:r>
            <a:r>
              <a:rPr lang="en-GB" altLang="en-US" sz="800"/>
              <a:t>under </a:t>
            </a:r>
            <a:r>
              <a:rPr lang="en-GB" altLang="en-US" sz="800">
                <a:hlinkClick r:id="rId5"/>
              </a:rPr>
              <a:t>creative commons </a:t>
            </a:r>
            <a:r>
              <a:rPr lang="en-US" altLang="en-US" sz="800" i="1">
                <a:hlinkClick r:id="rId5"/>
              </a:rPr>
              <a:t>Attribution ShareAlike 2.0 License</a:t>
            </a:r>
            <a:r>
              <a:rPr lang="en-US" altLang="en-US" sz="800">
                <a:hlinkClick r:id="rId5"/>
              </a:rPr>
              <a:t> </a:t>
            </a:r>
            <a:endParaRPr lang="en-US" altLang="en-US" sz="800"/>
          </a:p>
        </p:txBody>
      </p:sp>
      <p:sp>
        <p:nvSpPr>
          <p:cNvPr id="20487" name="Text Box 12"/>
          <p:cNvSpPr txBox="1">
            <a:spLocks noChangeArrowheads="1"/>
          </p:cNvSpPr>
          <p:nvPr/>
        </p:nvSpPr>
        <p:spPr bwMode="auto">
          <a:xfrm>
            <a:off x="323850" y="188913"/>
            <a:ext cx="2087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solidFill>
                  <a:srgbClr val="3333CC"/>
                </a:solidFill>
              </a:rPr>
              <a:t>Antarctic Summer</a:t>
            </a:r>
            <a:endParaRPr lang="en-US" altLang="en-US" sz="1800">
              <a:solidFill>
                <a:srgbClr val="3333CC"/>
              </a:solidFill>
            </a:endParaRPr>
          </a:p>
        </p:txBody>
      </p:sp>
      <p:sp>
        <p:nvSpPr>
          <p:cNvPr id="20488" name="Rectangle 13"/>
          <p:cNvSpPr>
            <a:spLocks noChangeArrowheads="1"/>
          </p:cNvSpPr>
          <p:nvPr/>
        </p:nvSpPr>
        <p:spPr bwMode="auto">
          <a:xfrm>
            <a:off x="6227763" y="3500438"/>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3333CC"/>
                </a:solidFill>
              </a:rPr>
              <a:t>Antarctic Winter</a:t>
            </a:r>
            <a:endParaRPr lang="en-US" altLang="en-US" sz="1800">
              <a:solidFill>
                <a:srgbClr val="3333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1600</Words>
  <Application>Microsoft Office PowerPoint</Application>
  <PresentationFormat>On-screen Show (4:3)</PresentationFormat>
  <Paragraphs>185</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Default Design</vt:lpstr>
      <vt:lpstr>Antarctica Project Introduction 11-16 age group  A starting point for a project on Antarctica Originally produced for students in the UK to help them prepare for their external examination coursework at age 16 (Geography GCSE) Red text indicates action needed or delete that part</vt:lpstr>
      <vt:lpstr>Antarctica Project</vt:lpstr>
      <vt:lpstr>Your report on Antarctica should cover:</vt:lpstr>
      <vt:lpstr>What is Antarctica like?</vt:lpstr>
      <vt:lpstr>What is Antarctica like?</vt:lpstr>
      <vt:lpstr>Locating Antarctica</vt:lpstr>
      <vt:lpstr>The Antarctic Climate</vt:lpstr>
      <vt:lpstr>PowerPoint Presentation</vt:lpstr>
      <vt:lpstr>PowerPoint Presentation</vt:lpstr>
      <vt:lpstr>PowerPoint Presentation</vt:lpstr>
      <vt:lpstr>How is Antarctica used by people?</vt:lpstr>
      <vt:lpstr>PowerPoint Presentation</vt:lpstr>
      <vt:lpstr>What effects do these uses have on Antarctica?</vt:lpstr>
      <vt:lpstr>PowerPoint Presentation</vt:lpstr>
      <vt:lpstr>PowerPoint Presentation</vt:lpstr>
      <vt:lpstr>How can the pressures  on Antarctica be managed?</vt:lpstr>
      <vt:lpstr>The Antarctic  Treaty</vt:lpstr>
      <vt:lpstr>PowerPoint Presentation</vt:lpstr>
      <vt:lpstr>PowerPoint Presentation</vt:lpstr>
      <vt:lpstr>What are the different viewpoints about Antarctica and the way it should be used?</vt:lpstr>
      <vt:lpstr>Different people have different views</vt:lpstr>
      <vt:lpstr>PowerPoint Presentation</vt:lpstr>
      <vt:lpstr>PowerPoint Presentation</vt:lpstr>
      <vt:lpstr>Think you’ve finished?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Antarctica Project Introduction 11-16 age group  A starting point for a project on Antarctica Originally produced for students in the UK to help them prepare for their external examination coursework at age 16 (Geography GCSE) Red text indicates action needed or delete that part</dc:title>
  <dc:creator>Dad</dc:creator>
  <cp:lastModifiedBy>Dad</cp:lastModifiedBy>
  <cp:revision>103</cp:revision>
  <dcterms:created xsi:type="dcterms:W3CDTF">2008-05-01T18:16:36Z</dcterms:created>
  <dcterms:modified xsi:type="dcterms:W3CDTF">2018-07-17T12:58:14Z</dcterms:modified>
</cp:coreProperties>
</file>